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Ginger" initials="SG" lastIdx="14" clrIdx="0">
    <p:extLst>
      <p:ext uri="{19B8F6BF-5375-455C-9EA6-DF929625EA0E}">
        <p15:presenceInfo xmlns:p15="http://schemas.microsoft.com/office/powerpoint/2012/main" userId="S::vscott@hsc.wvu.edu::db95d3c3-8118-4f9a-abbb-efebbb3bd7b7" providerId="AD"/>
      </p:ext>
    </p:extLst>
  </p:cmAuthor>
  <p:cmAuthor id="2" name="Hindman, Lori" initials="HL" lastIdx="1" clrIdx="1">
    <p:extLst>
      <p:ext uri="{19B8F6BF-5375-455C-9EA6-DF929625EA0E}">
        <p15:presenceInfo xmlns:p15="http://schemas.microsoft.com/office/powerpoint/2012/main" userId="S-1-5-21-3223380060-3847703234-506189433-103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333F48"/>
    <a:srgbClr val="EAAA00"/>
    <a:srgbClr val="6E62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4686"/>
  </p:normalViewPr>
  <p:slideViewPr>
    <p:cSldViewPr snapToGrid="0" snapToObjects="1" showGuides="1">
      <p:cViewPr varScale="1">
        <p:scale>
          <a:sx n="101" d="100"/>
          <a:sy n="101" d="100"/>
        </p:scale>
        <p:origin x="2298" y="52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2830" tIns="46415" rIns="92830" bIns="46415" rtlCol="0"/>
          <a:lstStyle>
            <a:lvl1pPr algn="r">
              <a:defRPr sz="1200"/>
            </a:lvl1pPr>
          </a:lstStyle>
          <a:p>
            <a:fld id="{BB189552-07D6-C944-BDEB-D97299EADC75}" type="datetimeFigureOut">
              <a:rPr lang="en-US" smtClean="0"/>
              <a:t>5/16/2025</a:t>
            </a:fld>
            <a:endParaRPr lang="en-US" dirty="0"/>
          </a:p>
        </p:txBody>
      </p:sp>
      <p:sp>
        <p:nvSpPr>
          <p:cNvPr id="4" name="Slide Image Placeholder 3"/>
          <p:cNvSpPr>
            <a:spLocks noGrp="1" noRot="1" noChangeAspect="1"/>
          </p:cNvSpPr>
          <p:nvPr>
            <p:ph type="sldImg" idx="2"/>
          </p:nvPr>
        </p:nvSpPr>
        <p:spPr>
          <a:xfrm>
            <a:off x="1474788" y="1162050"/>
            <a:ext cx="4060825" cy="3138488"/>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2830" tIns="46415" rIns="92830" bIns="46415" rtlCol="0" anchor="b"/>
          <a:lstStyle>
            <a:lvl1pPr algn="r">
              <a:defRPr sz="1200"/>
            </a:lvl1pPr>
          </a:lstStyle>
          <a:p>
            <a:fld id="{12F53EBA-180D-C24A-93CB-D1E5D5EA3F1C}" type="slidenum">
              <a:rPr lang="en-US" smtClean="0"/>
              <a:t>‹#›</a:t>
            </a:fld>
            <a:endParaRPr lang="en-US" dirty="0"/>
          </a:p>
        </p:txBody>
      </p:sp>
    </p:spTree>
    <p:extLst>
      <p:ext uri="{BB962C8B-B14F-4D97-AF65-F5344CB8AC3E}">
        <p14:creationId xmlns:p14="http://schemas.microsoft.com/office/powerpoint/2010/main" val="1266626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4788" y="1162050"/>
            <a:ext cx="4060825"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F53EBA-180D-C24A-93CB-D1E5D5EA3F1C}" type="slidenum">
              <a:rPr lang="en-US" smtClean="0"/>
              <a:t>1</a:t>
            </a:fld>
            <a:endParaRPr lang="en-US" dirty="0"/>
          </a:p>
        </p:txBody>
      </p:sp>
    </p:spTree>
    <p:extLst>
      <p:ext uri="{BB962C8B-B14F-4D97-AF65-F5344CB8AC3E}">
        <p14:creationId xmlns:p14="http://schemas.microsoft.com/office/powerpoint/2010/main" val="178259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4788" y="1162050"/>
            <a:ext cx="4060825"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F53EBA-180D-C24A-93CB-D1E5D5EA3F1C}" type="slidenum">
              <a:rPr lang="en-US" smtClean="0"/>
              <a:t>2</a:t>
            </a:fld>
            <a:endParaRPr lang="en-US" dirty="0"/>
          </a:p>
        </p:txBody>
      </p:sp>
    </p:spTree>
    <p:extLst>
      <p:ext uri="{BB962C8B-B14F-4D97-AF65-F5344CB8AC3E}">
        <p14:creationId xmlns:p14="http://schemas.microsoft.com/office/powerpoint/2010/main" val="970079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9"/>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00" indent="0" algn="ctr">
              <a:buNone/>
              <a:defRPr sz="2200"/>
            </a:lvl2pPr>
            <a:lvl3pPr marL="1005800" indent="0" algn="ctr">
              <a:buNone/>
              <a:defRPr sz="1980"/>
            </a:lvl3pPr>
            <a:lvl4pPr marL="1508700" indent="0" algn="ctr">
              <a:buNone/>
              <a:defRPr sz="1760"/>
            </a:lvl4pPr>
            <a:lvl5pPr marL="2011600" indent="0" algn="ctr">
              <a:buNone/>
              <a:defRPr sz="1760"/>
            </a:lvl5pPr>
            <a:lvl6pPr marL="2514500" indent="0" algn="ctr">
              <a:buNone/>
              <a:defRPr sz="1760"/>
            </a:lvl6pPr>
            <a:lvl7pPr marL="3017401" indent="0" algn="ctr">
              <a:buNone/>
              <a:defRPr sz="1760"/>
            </a:lvl7pPr>
            <a:lvl8pPr marL="3520301" indent="0" algn="ctr">
              <a:buNone/>
              <a:defRPr sz="1760"/>
            </a:lvl8pPr>
            <a:lvl9pPr marL="402320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83929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76703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5"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01419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32105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00" indent="0">
              <a:buNone/>
              <a:defRPr sz="2200">
                <a:solidFill>
                  <a:schemeClr val="tx1">
                    <a:tint val="75000"/>
                  </a:schemeClr>
                </a:solidFill>
              </a:defRPr>
            </a:lvl2pPr>
            <a:lvl3pPr marL="1005800" indent="0">
              <a:buNone/>
              <a:defRPr sz="1980">
                <a:solidFill>
                  <a:schemeClr val="tx1">
                    <a:tint val="75000"/>
                  </a:schemeClr>
                </a:solidFill>
              </a:defRPr>
            </a:lvl3pPr>
            <a:lvl4pPr marL="1508700" indent="0">
              <a:buNone/>
              <a:defRPr sz="1760">
                <a:solidFill>
                  <a:schemeClr val="tx1">
                    <a:tint val="75000"/>
                  </a:schemeClr>
                </a:solidFill>
              </a:defRPr>
            </a:lvl4pPr>
            <a:lvl5pPr marL="2011600" indent="0">
              <a:buNone/>
              <a:defRPr sz="1760">
                <a:solidFill>
                  <a:schemeClr val="tx1">
                    <a:tint val="75000"/>
                  </a:schemeClr>
                </a:solidFill>
              </a:defRPr>
            </a:lvl5pPr>
            <a:lvl6pPr marL="2514500" indent="0">
              <a:buNone/>
              <a:defRPr sz="1760">
                <a:solidFill>
                  <a:schemeClr val="tx1">
                    <a:tint val="75000"/>
                  </a:schemeClr>
                </a:solidFill>
              </a:defRPr>
            </a:lvl6pPr>
            <a:lvl7pPr marL="3017401" indent="0">
              <a:buNone/>
              <a:defRPr sz="1760">
                <a:solidFill>
                  <a:schemeClr val="tx1">
                    <a:tint val="75000"/>
                  </a:schemeClr>
                </a:solidFill>
              </a:defRPr>
            </a:lvl7pPr>
            <a:lvl8pPr marL="3520301" indent="0">
              <a:buNone/>
              <a:defRPr sz="1760">
                <a:solidFill>
                  <a:schemeClr val="tx1">
                    <a:tint val="75000"/>
                  </a:schemeClr>
                </a:solidFill>
              </a:defRPr>
            </a:lvl8pPr>
            <a:lvl9pPr marL="402320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20723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96330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8"/>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26"/>
            <a:ext cx="4255174" cy="933767"/>
          </a:xfrm>
        </p:spPr>
        <p:txBody>
          <a:bodyPr anchor="b"/>
          <a:lstStyle>
            <a:lvl1pPr marL="0" indent="0">
              <a:buNone/>
              <a:defRPr sz="2640" b="1"/>
            </a:lvl1pPr>
            <a:lvl2pPr marL="502900" indent="0">
              <a:buNone/>
              <a:defRPr sz="2200" b="1"/>
            </a:lvl2pPr>
            <a:lvl3pPr marL="1005800" indent="0">
              <a:buNone/>
              <a:defRPr sz="1980" b="1"/>
            </a:lvl3pPr>
            <a:lvl4pPr marL="1508700" indent="0">
              <a:buNone/>
              <a:defRPr sz="1760" b="1"/>
            </a:lvl4pPr>
            <a:lvl5pPr marL="2011600" indent="0">
              <a:buNone/>
              <a:defRPr sz="1760" b="1"/>
            </a:lvl5pPr>
            <a:lvl6pPr marL="2514500" indent="0">
              <a:buNone/>
              <a:defRPr sz="1760" b="1"/>
            </a:lvl6pPr>
            <a:lvl7pPr marL="3017401" indent="0">
              <a:buNone/>
              <a:defRPr sz="1760" b="1"/>
            </a:lvl7pPr>
            <a:lvl8pPr marL="3520301" indent="0">
              <a:buNone/>
              <a:defRPr sz="1760" b="1"/>
            </a:lvl8pPr>
            <a:lvl9pPr marL="402320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26"/>
            <a:ext cx="4276130" cy="933767"/>
          </a:xfrm>
        </p:spPr>
        <p:txBody>
          <a:bodyPr anchor="b"/>
          <a:lstStyle>
            <a:lvl1pPr marL="0" indent="0">
              <a:buNone/>
              <a:defRPr sz="2640" b="1"/>
            </a:lvl1pPr>
            <a:lvl2pPr marL="502900" indent="0">
              <a:buNone/>
              <a:defRPr sz="2200" b="1"/>
            </a:lvl2pPr>
            <a:lvl3pPr marL="1005800" indent="0">
              <a:buNone/>
              <a:defRPr sz="1980" b="1"/>
            </a:lvl3pPr>
            <a:lvl4pPr marL="1508700" indent="0">
              <a:buNone/>
              <a:defRPr sz="1760" b="1"/>
            </a:lvl4pPr>
            <a:lvl5pPr marL="2011600" indent="0">
              <a:buNone/>
              <a:defRPr sz="1760" b="1"/>
            </a:lvl5pPr>
            <a:lvl6pPr marL="2514500" indent="0">
              <a:buNone/>
              <a:defRPr sz="1760" b="1"/>
            </a:lvl6pPr>
            <a:lvl7pPr marL="3017401" indent="0">
              <a:buNone/>
              <a:defRPr sz="1760" b="1"/>
            </a:lvl7pPr>
            <a:lvl8pPr marL="3520301" indent="0">
              <a:buNone/>
              <a:defRPr sz="1760" b="1"/>
            </a:lvl8pPr>
            <a:lvl9pPr marL="402320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11131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25407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902854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7"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2"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7" y="2331720"/>
            <a:ext cx="3244096" cy="4319800"/>
          </a:xfrm>
        </p:spPr>
        <p:txBody>
          <a:bodyPr/>
          <a:lstStyle>
            <a:lvl1pPr marL="0" indent="0">
              <a:buNone/>
              <a:defRPr sz="1760"/>
            </a:lvl1pPr>
            <a:lvl2pPr marL="502900" indent="0">
              <a:buNone/>
              <a:defRPr sz="1540"/>
            </a:lvl2pPr>
            <a:lvl3pPr marL="1005800" indent="0">
              <a:buNone/>
              <a:defRPr sz="1320"/>
            </a:lvl3pPr>
            <a:lvl4pPr marL="1508700" indent="0">
              <a:buNone/>
              <a:defRPr sz="1100"/>
            </a:lvl4pPr>
            <a:lvl5pPr marL="2011600" indent="0">
              <a:buNone/>
              <a:defRPr sz="1100"/>
            </a:lvl5pPr>
            <a:lvl6pPr marL="2514500" indent="0">
              <a:buNone/>
              <a:defRPr sz="1100"/>
            </a:lvl6pPr>
            <a:lvl7pPr marL="3017401" indent="0">
              <a:buNone/>
              <a:defRPr sz="1100"/>
            </a:lvl7pPr>
            <a:lvl8pPr marL="3520301" indent="0">
              <a:buNone/>
              <a:defRPr sz="1100"/>
            </a:lvl8pPr>
            <a:lvl9pPr marL="402320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95438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7"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2" y="1119083"/>
            <a:ext cx="5092065" cy="5523442"/>
          </a:xfrm>
        </p:spPr>
        <p:txBody>
          <a:bodyPr anchor="t"/>
          <a:lstStyle>
            <a:lvl1pPr marL="0" indent="0">
              <a:buNone/>
              <a:defRPr sz="3520"/>
            </a:lvl1pPr>
            <a:lvl2pPr marL="502900" indent="0">
              <a:buNone/>
              <a:defRPr sz="3080"/>
            </a:lvl2pPr>
            <a:lvl3pPr marL="1005800" indent="0">
              <a:buNone/>
              <a:defRPr sz="2640"/>
            </a:lvl3pPr>
            <a:lvl4pPr marL="1508700" indent="0">
              <a:buNone/>
              <a:defRPr sz="2200"/>
            </a:lvl4pPr>
            <a:lvl5pPr marL="2011600" indent="0">
              <a:buNone/>
              <a:defRPr sz="2200"/>
            </a:lvl5pPr>
            <a:lvl6pPr marL="2514500" indent="0">
              <a:buNone/>
              <a:defRPr sz="2200"/>
            </a:lvl6pPr>
            <a:lvl7pPr marL="3017401" indent="0">
              <a:buNone/>
              <a:defRPr sz="2200"/>
            </a:lvl7pPr>
            <a:lvl8pPr marL="3520301" indent="0">
              <a:buNone/>
              <a:defRPr sz="2200"/>
            </a:lvl8pPr>
            <a:lvl9pPr marL="4023200" indent="0">
              <a:buNone/>
              <a:defRPr sz="2200"/>
            </a:lvl9pPr>
          </a:lstStyle>
          <a:p>
            <a:r>
              <a:rPr lang="en-US" dirty="0"/>
              <a:t>Drag picture to placeholder or click icon to add</a:t>
            </a:r>
          </a:p>
        </p:txBody>
      </p:sp>
      <p:sp>
        <p:nvSpPr>
          <p:cNvPr id="4" name="Text Placeholder 3"/>
          <p:cNvSpPr>
            <a:spLocks noGrp="1"/>
          </p:cNvSpPr>
          <p:nvPr>
            <p:ph type="body" sz="half" idx="2"/>
          </p:nvPr>
        </p:nvSpPr>
        <p:spPr>
          <a:xfrm>
            <a:off x="692827" y="2331720"/>
            <a:ext cx="3244096" cy="4319800"/>
          </a:xfrm>
        </p:spPr>
        <p:txBody>
          <a:bodyPr/>
          <a:lstStyle>
            <a:lvl1pPr marL="0" indent="0">
              <a:buNone/>
              <a:defRPr sz="1760"/>
            </a:lvl1pPr>
            <a:lvl2pPr marL="502900" indent="0">
              <a:buNone/>
              <a:defRPr sz="1540"/>
            </a:lvl2pPr>
            <a:lvl3pPr marL="1005800" indent="0">
              <a:buNone/>
              <a:defRPr sz="1320"/>
            </a:lvl3pPr>
            <a:lvl4pPr marL="1508700" indent="0">
              <a:buNone/>
              <a:defRPr sz="1100"/>
            </a:lvl4pPr>
            <a:lvl5pPr marL="2011600" indent="0">
              <a:buNone/>
              <a:defRPr sz="1100"/>
            </a:lvl5pPr>
            <a:lvl6pPr marL="2514500" indent="0">
              <a:buNone/>
              <a:defRPr sz="1100"/>
            </a:lvl6pPr>
            <a:lvl7pPr marL="3017401" indent="0">
              <a:buNone/>
              <a:defRPr sz="1100"/>
            </a:lvl7pPr>
            <a:lvl8pPr marL="3520301" indent="0">
              <a:buNone/>
              <a:defRPr sz="1100"/>
            </a:lvl8pPr>
            <a:lvl9pPr marL="402320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862EA31-1033-7C49-9056-DA5D27430E28}"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83995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8"/>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862EA31-1033-7C49-9056-DA5D27430E28}" type="datetimeFigureOut">
              <a:rPr lang="en-US" smtClean="0"/>
              <a:t>5/16/2025</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75F0CF1B-7D1A-3645-9CDC-435C0869A6E2}" type="slidenum">
              <a:rPr lang="en-US" smtClean="0"/>
              <a:t>‹#›</a:t>
            </a:fld>
            <a:endParaRPr lang="en-US" dirty="0"/>
          </a:p>
        </p:txBody>
      </p:sp>
    </p:spTree>
    <p:extLst>
      <p:ext uri="{BB962C8B-B14F-4D97-AF65-F5344CB8AC3E}">
        <p14:creationId xmlns:p14="http://schemas.microsoft.com/office/powerpoint/2010/main" val="1360706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0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50" indent="-251450" algn="l" defTabSz="100580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50" indent="-251450" algn="l" defTabSz="100580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250" indent="-251450" algn="l" defTabSz="100580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150"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050"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5951"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851"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750"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650" indent="-251450" algn="l" defTabSz="100580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00" rtl="0" eaLnBrk="1" latinLnBrk="0" hangingPunct="1">
        <a:defRPr sz="1980" kern="1200">
          <a:solidFill>
            <a:schemeClr val="tx1"/>
          </a:solidFill>
          <a:latin typeface="+mn-lt"/>
          <a:ea typeface="+mn-ea"/>
          <a:cs typeface="+mn-cs"/>
        </a:defRPr>
      </a:lvl1pPr>
      <a:lvl2pPr marL="502900" algn="l" defTabSz="1005800" rtl="0" eaLnBrk="1" latinLnBrk="0" hangingPunct="1">
        <a:defRPr sz="1980" kern="1200">
          <a:solidFill>
            <a:schemeClr val="tx1"/>
          </a:solidFill>
          <a:latin typeface="+mn-lt"/>
          <a:ea typeface="+mn-ea"/>
          <a:cs typeface="+mn-cs"/>
        </a:defRPr>
      </a:lvl2pPr>
      <a:lvl3pPr marL="1005800" algn="l" defTabSz="1005800" rtl="0" eaLnBrk="1" latinLnBrk="0" hangingPunct="1">
        <a:defRPr sz="1980" kern="1200">
          <a:solidFill>
            <a:schemeClr val="tx1"/>
          </a:solidFill>
          <a:latin typeface="+mn-lt"/>
          <a:ea typeface="+mn-ea"/>
          <a:cs typeface="+mn-cs"/>
        </a:defRPr>
      </a:lvl3pPr>
      <a:lvl4pPr marL="1508700" algn="l" defTabSz="1005800" rtl="0" eaLnBrk="1" latinLnBrk="0" hangingPunct="1">
        <a:defRPr sz="1980" kern="1200">
          <a:solidFill>
            <a:schemeClr val="tx1"/>
          </a:solidFill>
          <a:latin typeface="+mn-lt"/>
          <a:ea typeface="+mn-ea"/>
          <a:cs typeface="+mn-cs"/>
        </a:defRPr>
      </a:lvl4pPr>
      <a:lvl5pPr marL="2011600" algn="l" defTabSz="1005800" rtl="0" eaLnBrk="1" latinLnBrk="0" hangingPunct="1">
        <a:defRPr sz="1980" kern="1200">
          <a:solidFill>
            <a:schemeClr val="tx1"/>
          </a:solidFill>
          <a:latin typeface="+mn-lt"/>
          <a:ea typeface="+mn-ea"/>
          <a:cs typeface="+mn-cs"/>
        </a:defRPr>
      </a:lvl5pPr>
      <a:lvl6pPr marL="2514500" algn="l" defTabSz="1005800" rtl="0" eaLnBrk="1" latinLnBrk="0" hangingPunct="1">
        <a:defRPr sz="1980" kern="1200">
          <a:solidFill>
            <a:schemeClr val="tx1"/>
          </a:solidFill>
          <a:latin typeface="+mn-lt"/>
          <a:ea typeface="+mn-ea"/>
          <a:cs typeface="+mn-cs"/>
        </a:defRPr>
      </a:lvl6pPr>
      <a:lvl7pPr marL="3017401" algn="l" defTabSz="1005800" rtl="0" eaLnBrk="1" latinLnBrk="0" hangingPunct="1">
        <a:defRPr sz="1980" kern="1200">
          <a:solidFill>
            <a:schemeClr val="tx1"/>
          </a:solidFill>
          <a:latin typeface="+mn-lt"/>
          <a:ea typeface="+mn-ea"/>
          <a:cs typeface="+mn-cs"/>
        </a:defRPr>
      </a:lvl7pPr>
      <a:lvl8pPr marL="3520301" algn="l" defTabSz="1005800" rtl="0" eaLnBrk="1" latinLnBrk="0" hangingPunct="1">
        <a:defRPr sz="1980" kern="1200">
          <a:solidFill>
            <a:schemeClr val="tx1"/>
          </a:solidFill>
          <a:latin typeface="+mn-lt"/>
          <a:ea typeface="+mn-ea"/>
          <a:cs typeface="+mn-cs"/>
        </a:defRPr>
      </a:lvl8pPr>
      <a:lvl9pPr marL="4023200" algn="l" defTabSz="100580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harmacyce.wvu.edu/user/logi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WVUSOPCE@hsc.wv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72593754"/>
              </p:ext>
            </p:extLst>
          </p:nvPr>
        </p:nvGraphicFramePr>
        <p:xfrm>
          <a:off x="72740" y="29089"/>
          <a:ext cx="9912919" cy="7775957"/>
        </p:xfrm>
        <a:graphic>
          <a:graphicData uri="http://schemas.openxmlformats.org/drawingml/2006/table">
            <a:tbl>
              <a:tblPr firstRow="1" bandRow="1">
                <a:tableStyleId>{2D5ABB26-0587-4C30-8999-92F81FD0307C}</a:tableStyleId>
              </a:tblPr>
              <a:tblGrid>
                <a:gridCol w="3271579">
                  <a:extLst>
                    <a:ext uri="{9D8B030D-6E8A-4147-A177-3AD203B41FA5}">
                      <a16:colId xmlns:a16="http://schemas.microsoft.com/office/drawing/2014/main" val="20000"/>
                    </a:ext>
                  </a:extLst>
                </a:gridCol>
                <a:gridCol w="3320670">
                  <a:extLst>
                    <a:ext uri="{9D8B030D-6E8A-4147-A177-3AD203B41FA5}">
                      <a16:colId xmlns:a16="http://schemas.microsoft.com/office/drawing/2014/main" val="20001"/>
                    </a:ext>
                  </a:extLst>
                </a:gridCol>
                <a:gridCol w="3320670">
                  <a:extLst>
                    <a:ext uri="{9D8B030D-6E8A-4147-A177-3AD203B41FA5}">
                      <a16:colId xmlns:a16="http://schemas.microsoft.com/office/drawing/2014/main" val="20002"/>
                    </a:ext>
                  </a:extLst>
                </a:gridCol>
              </a:tblGrid>
              <a:tr h="7775957">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extBox 5"/>
          <p:cNvSpPr txBox="1"/>
          <p:nvPr/>
        </p:nvSpPr>
        <p:spPr>
          <a:xfrm>
            <a:off x="176894" y="338316"/>
            <a:ext cx="3142378" cy="7007239"/>
          </a:xfrm>
          <a:prstGeom prst="rect">
            <a:avLst/>
          </a:prstGeom>
          <a:noFill/>
        </p:spPr>
        <p:txBody>
          <a:bodyPr wrap="square" rtlCol="0">
            <a:spAutoFit/>
          </a:bodyPr>
          <a:lstStyle/>
          <a:p>
            <a:pPr>
              <a:lnSpc>
                <a:spcPts val="1240"/>
              </a:lnSpc>
            </a:pPr>
            <a:r>
              <a:rPr lang="en-US" sz="1400" b="1" dirty="0">
                <a:solidFill>
                  <a:srgbClr val="002855"/>
                </a:solidFill>
                <a:latin typeface="Arial Black" charset="0"/>
                <a:ea typeface="Arial Black" charset="0"/>
                <a:cs typeface="Arial Black" charset="0"/>
              </a:rPr>
              <a:t>REGISTRATION</a:t>
            </a:r>
          </a:p>
          <a:p>
            <a:pPr>
              <a:lnSpc>
                <a:spcPts val="1240"/>
              </a:lnSpc>
            </a:pPr>
            <a:r>
              <a:rPr lang="en-US" sz="1001" dirty="0">
                <a:solidFill>
                  <a:srgbClr val="333F48"/>
                </a:solidFill>
                <a:latin typeface="Arial" charset="0"/>
                <a:ea typeface="Arial" charset="0"/>
                <a:cs typeface="Arial" charset="0"/>
              </a:rPr>
              <a:t>Registration fee includes continuing education, morning pastries &amp; coffee, and lunch. The Office of CE reserves the right to cancel the activity due to low registration. If canceled, registrants will be contacted via phone or email. Please contact Lori Hindman, CE Program Specialist, at 304-293-5103 or  Dr. Matt Blommel, Director of CE at 304-293-1467 with any questions.</a:t>
            </a:r>
          </a:p>
          <a:p>
            <a:pPr>
              <a:lnSpc>
                <a:spcPts val="1240"/>
              </a:lnSpc>
            </a:pPr>
            <a:r>
              <a:rPr lang="en-US" sz="1001" dirty="0">
                <a:solidFill>
                  <a:srgbClr val="333F48"/>
                </a:solidFill>
                <a:latin typeface="Arial" charset="0"/>
                <a:ea typeface="Arial" charset="0"/>
                <a:cs typeface="Arial" charset="0"/>
              </a:rPr>
              <a:t> </a:t>
            </a:r>
          </a:p>
          <a:p>
            <a:pPr>
              <a:lnSpc>
                <a:spcPts val="1240"/>
              </a:lnSpc>
            </a:pPr>
            <a:r>
              <a:rPr lang="en-US" sz="1001" dirty="0">
                <a:solidFill>
                  <a:srgbClr val="333F48"/>
                </a:solidFill>
                <a:latin typeface="Arial" charset="0"/>
                <a:ea typeface="Arial" charset="0"/>
                <a:cs typeface="Arial" charset="0"/>
              </a:rPr>
              <a:t>Please register online at </a:t>
            </a:r>
            <a:r>
              <a:rPr lang="en-US" sz="1001" b="1" u="sng" dirty="0">
                <a:solidFill>
                  <a:srgbClr val="333F48"/>
                </a:solidFill>
                <a:latin typeface="Arial" charset="0"/>
                <a:ea typeface="Arial" charset="0"/>
                <a:cs typeface="Arial" charset="0"/>
                <a:hlinkClick r:id="rId3"/>
              </a:rPr>
              <a:t>pharmacyce.wvu.edu/user/login</a:t>
            </a:r>
            <a:r>
              <a:rPr lang="en-US" sz="1001" dirty="0">
                <a:solidFill>
                  <a:srgbClr val="333F48"/>
                </a:solidFill>
                <a:latin typeface="Arial" charset="0"/>
                <a:ea typeface="Arial" charset="0"/>
                <a:cs typeface="Arial" charset="0"/>
              </a:rPr>
              <a:t>. </a:t>
            </a:r>
          </a:p>
          <a:p>
            <a:pPr>
              <a:lnSpc>
                <a:spcPts val="1240"/>
              </a:lnSpc>
            </a:pPr>
            <a:r>
              <a:rPr lang="en-US" sz="1001" dirty="0">
                <a:solidFill>
                  <a:srgbClr val="333F48"/>
                </a:solidFill>
                <a:latin typeface="Arial" charset="0"/>
                <a:ea typeface="Arial" charset="0"/>
                <a:cs typeface="Arial" charset="0"/>
              </a:rPr>
              <a:t>If you cannot register online, please call the number above to register and mail check to:</a:t>
            </a:r>
          </a:p>
          <a:p>
            <a:pPr>
              <a:lnSpc>
                <a:spcPts val="1240"/>
              </a:lnSpc>
            </a:pPr>
            <a:r>
              <a:rPr lang="en-US" sz="1001" dirty="0">
                <a:solidFill>
                  <a:srgbClr val="333F48"/>
                </a:solidFill>
                <a:latin typeface="Arial" charset="0"/>
                <a:ea typeface="Arial" charset="0"/>
                <a:cs typeface="Arial" charset="0"/>
              </a:rPr>
              <a:t> </a:t>
            </a:r>
          </a:p>
          <a:p>
            <a:pPr>
              <a:lnSpc>
                <a:spcPts val="1240"/>
              </a:lnSpc>
            </a:pPr>
            <a:r>
              <a:rPr lang="en-US" sz="1001" b="1" dirty="0">
                <a:solidFill>
                  <a:srgbClr val="333F48"/>
                </a:solidFill>
                <a:latin typeface="Arial" charset="0"/>
                <a:ea typeface="Arial" charset="0"/>
                <a:cs typeface="Arial" charset="0"/>
              </a:rPr>
              <a:t>WVU School of Pharmacy </a:t>
            </a:r>
          </a:p>
          <a:p>
            <a:pPr>
              <a:lnSpc>
                <a:spcPts val="1240"/>
              </a:lnSpc>
            </a:pPr>
            <a:r>
              <a:rPr lang="en-US" sz="1001" b="1" dirty="0">
                <a:solidFill>
                  <a:srgbClr val="333F48"/>
                </a:solidFill>
                <a:latin typeface="Arial" charset="0"/>
                <a:ea typeface="Arial" charset="0"/>
                <a:cs typeface="Arial" charset="0"/>
              </a:rPr>
              <a:t>PO Box 9540</a:t>
            </a:r>
          </a:p>
          <a:p>
            <a:pPr>
              <a:lnSpc>
                <a:spcPts val="1240"/>
              </a:lnSpc>
            </a:pPr>
            <a:r>
              <a:rPr lang="en-US" sz="1001" b="1" dirty="0">
                <a:solidFill>
                  <a:srgbClr val="333F48"/>
                </a:solidFill>
                <a:latin typeface="Arial" charset="0"/>
                <a:ea typeface="Arial" charset="0"/>
                <a:cs typeface="Arial" charset="0"/>
              </a:rPr>
              <a:t>Morgantown, WV 26506-9540</a:t>
            </a:r>
          </a:p>
          <a:p>
            <a:pPr>
              <a:lnSpc>
                <a:spcPts val="1240"/>
              </a:lnSpc>
            </a:pPr>
            <a:r>
              <a:rPr lang="en-US" sz="1001" dirty="0">
                <a:solidFill>
                  <a:srgbClr val="333F48"/>
                </a:solidFill>
                <a:latin typeface="Arial" charset="0"/>
                <a:ea typeface="Arial" charset="0"/>
                <a:cs typeface="Arial" charset="0"/>
              </a:rPr>
              <a:t> </a:t>
            </a:r>
          </a:p>
          <a:p>
            <a:pPr>
              <a:lnSpc>
                <a:spcPts val="1240"/>
              </a:lnSpc>
            </a:pPr>
            <a:r>
              <a:rPr lang="en-US" sz="1001" b="1" u="sng" dirty="0">
                <a:solidFill>
                  <a:srgbClr val="333F48"/>
                </a:solidFill>
                <a:latin typeface="Arial" charset="0"/>
                <a:ea typeface="Arial" charset="0"/>
                <a:cs typeface="Arial" charset="0"/>
              </a:rPr>
              <a:t>All Day – 4 contact hours                           Fee            </a:t>
            </a:r>
          </a:p>
          <a:p>
            <a:pPr>
              <a:lnSpc>
                <a:spcPts val="1240"/>
              </a:lnSpc>
            </a:pPr>
            <a:r>
              <a:rPr lang="en-US" sz="1001" dirty="0">
                <a:solidFill>
                  <a:srgbClr val="333F48"/>
                </a:solidFill>
                <a:latin typeface="Arial" charset="0"/>
                <a:ea typeface="Arial" charset="0"/>
                <a:cs typeface="Arial" charset="0"/>
              </a:rPr>
              <a:t>Pharmacists		               $   50 </a:t>
            </a:r>
          </a:p>
          <a:p>
            <a:pPr>
              <a:lnSpc>
                <a:spcPts val="1240"/>
              </a:lnSpc>
            </a:pPr>
            <a:r>
              <a:rPr lang="en-US" sz="1001" dirty="0">
                <a:solidFill>
                  <a:srgbClr val="333F48"/>
                </a:solidFill>
                <a:latin typeface="Arial" charset="0"/>
                <a:ea typeface="Arial" charset="0"/>
                <a:cs typeface="Arial" charset="0"/>
              </a:rPr>
              <a:t> </a:t>
            </a:r>
          </a:p>
          <a:p>
            <a:pPr>
              <a:lnSpc>
                <a:spcPts val="1240"/>
              </a:lnSpc>
            </a:pPr>
            <a:r>
              <a:rPr lang="en-US" sz="1001" dirty="0">
                <a:solidFill>
                  <a:srgbClr val="333F48"/>
                </a:solidFill>
                <a:latin typeface="Arial" charset="0"/>
                <a:ea typeface="Arial" charset="0"/>
                <a:cs typeface="Arial" charset="0"/>
              </a:rPr>
              <a:t>		</a:t>
            </a:r>
          </a:p>
          <a:p>
            <a:pPr>
              <a:lnSpc>
                <a:spcPts val="1240"/>
              </a:lnSpc>
            </a:pPr>
            <a:r>
              <a:rPr lang="en-US" sz="1001" b="1" u="sng" dirty="0">
                <a:solidFill>
                  <a:srgbClr val="333F48"/>
                </a:solidFill>
                <a:latin typeface="Arial" charset="0"/>
                <a:ea typeface="Arial" charset="0"/>
                <a:cs typeface="Arial" charset="0"/>
              </a:rPr>
              <a:t>Please print or type</a:t>
            </a:r>
          </a:p>
          <a:p>
            <a:endParaRPr lang="en-US" sz="1001" dirty="0">
              <a:solidFill>
                <a:srgbClr val="333F48"/>
              </a:solidFill>
              <a:latin typeface="Arial" charset="0"/>
              <a:ea typeface="Arial" charset="0"/>
              <a:cs typeface="Arial" charset="0"/>
            </a:endParaRPr>
          </a:p>
          <a:p>
            <a:r>
              <a:rPr lang="en-US" sz="1001" dirty="0">
                <a:solidFill>
                  <a:srgbClr val="333F48"/>
                </a:solidFill>
                <a:latin typeface="Arial" charset="0"/>
                <a:ea typeface="Arial" charset="0"/>
                <a:cs typeface="Arial" charset="0"/>
              </a:rPr>
              <a:t>________________________________________</a:t>
            </a:r>
            <a:endParaRPr lang="en-US" sz="1001" b="1" u="sng" dirty="0">
              <a:solidFill>
                <a:srgbClr val="333F48"/>
              </a:solidFill>
              <a:latin typeface="Arial" charset="0"/>
              <a:ea typeface="Arial" charset="0"/>
              <a:cs typeface="Arial" charset="0"/>
            </a:endParaRPr>
          </a:p>
          <a:p>
            <a:r>
              <a:rPr lang="en-US" sz="1001" dirty="0">
                <a:solidFill>
                  <a:srgbClr val="333F48"/>
                </a:solidFill>
                <a:latin typeface="Arial" charset="0"/>
                <a:ea typeface="Arial" charset="0"/>
                <a:cs typeface="Arial" charset="0"/>
              </a:rPr>
              <a:t>First Name, MI, Last Name</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Address</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City, State, Zip</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Phone: Home           Cell                    Work	</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Email Address</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Pharmacist (or) Student</a:t>
            </a:r>
          </a:p>
          <a:p>
            <a:r>
              <a:rPr lang="en-US" sz="1001" dirty="0">
                <a:solidFill>
                  <a:srgbClr val="333F48"/>
                </a:solidFill>
                <a:latin typeface="Arial" charset="0"/>
                <a:ea typeface="Arial" charset="0"/>
                <a:cs typeface="Arial" charset="0"/>
              </a:rPr>
              <a:t>________________________________________</a:t>
            </a:r>
          </a:p>
          <a:p>
            <a:r>
              <a:rPr lang="en-US" sz="1001" dirty="0">
                <a:solidFill>
                  <a:srgbClr val="333F48"/>
                </a:solidFill>
                <a:latin typeface="Arial" charset="0"/>
                <a:ea typeface="Arial" charset="0"/>
                <a:cs typeface="Arial" charset="0"/>
              </a:rPr>
              <a:t>Dietary Restrictions</a:t>
            </a:r>
          </a:p>
          <a:p>
            <a:r>
              <a:rPr lang="en-US" sz="1001" dirty="0">
                <a:solidFill>
                  <a:srgbClr val="333F48"/>
                </a:solidFill>
                <a:latin typeface="Arial" charset="0"/>
                <a:ea typeface="Arial" charset="0"/>
                <a:cs typeface="Arial" charset="0"/>
              </a:rPr>
              <a:t> </a:t>
            </a:r>
          </a:p>
          <a:p>
            <a:endParaRPr lang="en-US" sz="1001" dirty="0">
              <a:solidFill>
                <a:srgbClr val="333F48"/>
              </a:solidFill>
              <a:latin typeface="Arial" charset="0"/>
              <a:ea typeface="Arial" charset="0"/>
              <a:cs typeface="Arial" charset="0"/>
            </a:endParaRPr>
          </a:p>
          <a:p>
            <a:pPr>
              <a:lnSpc>
                <a:spcPts val="1240"/>
              </a:lnSpc>
            </a:pPr>
            <a:r>
              <a:rPr lang="en-US" sz="1001" i="1" dirty="0">
                <a:solidFill>
                  <a:srgbClr val="333F48"/>
                </a:solidFill>
                <a:latin typeface="Arial" charset="0"/>
                <a:ea typeface="Arial" charset="0"/>
                <a:cs typeface="Arial" charset="0"/>
              </a:rPr>
              <a:t>WVU is an EEO/Affirmative Action Employer – Minority/Female/Disability/Veteran</a:t>
            </a:r>
          </a:p>
          <a:p>
            <a:pPr>
              <a:lnSpc>
                <a:spcPts val="1240"/>
              </a:lnSpc>
            </a:pPr>
            <a:endParaRPr lang="en-US" sz="900" dirty="0">
              <a:solidFill>
                <a:schemeClr val="bg2">
                  <a:lumMod val="25000"/>
                </a:schemeClr>
              </a:solidFill>
              <a:latin typeface="Arial" charset="0"/>
              <a:ea typeface="Arial" charset="0"/>
              <a:cs typeface="Arial"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741" y="334088"/>
            <a:ext cx="208308" cy="177385"/>
          </a:xfrm>
          <a:prstGeom prst="rect">
            <a:avLst/>
          </a:prstGeom>
        </p:spPr>
      </p:pic>
      <p:sp>
        <p:nvSpPr>
          <p:cNvPr id="8" name="TextBox 7"/>
          <p:cNvSpPr txBox="1"/>
          <p:nvPr/>
        </p:nvSpPr>
        <p:spPr>
          <a:xfrm>
            <a:off x="6739130" y="1535586"/>
            <a:ext cx="3142376" cy="5355440"/>
          </a:xfrm>
          <a:prstGeom prst="rect">
            <a:avLst/>
          </a:prstGeom>
          <a:noFill/>
        </p:spPr>
        <p:txBody>
          <a:bodyPr wrap="square" rtlCol="0">
            <a:spAutoFit/>
          </a:bodyPr>
          <a:lstStyle/>
          <a:p>
            <a:pPr>
              <a:lnSpc>
                <a:spcPts val="2401"/>
              </a:lnSpc>
            </a:pPr>
            <a:r>
              <a:rPr lang="en-US" sz="2401" b="1" dirty="0">
                <a:solidFill>
                  <a:srgbClr val="002855"/>
                </a:solidFill>
                <a:latin typeface="Arial Black" charset="0"/>
                <a:ea typeface="Arial Black" charset="0"/>
                <a:cs typeface="Arial Black" charset="0"/>
              </a:rPr>
              <a:t>A CONTINUING EDUCATION ACTIVITY FOR PHARMACISTS:</a:t>
            </a:r>
            <a:endParaRPr lang="en-US" b="1" dirty="0">
              <a:solidFill>
                <a:srgbClr val="002855"/>
              </a:solidFill>
              <a:latin typeface="Arial Black" charset="0"/>
              <a:ea typeface="Arial Black" charset="0"/>
              <a:cs typeface="Arial Black" charset="0"/>
            </a:endParaRPr>
          </a:p>
          <a:p>
            <a:pPr>
              <a:lnSpc>
                <a:spcPts val="2401"/>
              </a:lnSpc>
            </a:pPr>
            <a:endParaRPr lang="en-US" sz="2401" b="1" dirty="0">
              <a:solidFill>
                <a:srgbClr val="EAAA00"/>
              </a:solidFill>
              <a:latin typeface="Arial Black" charset="0"/>
              <a:ea typeface="Arial Black" charset="0"/>
              <a:cs typeface="Arial Black" charset="0"/>
            </a:endParaRPr>
          </a:p>
          <a:p>
            <a:pPr>
              <a:lnSpc>
                <a:spcPts val="2401"/>
              </a:lnSpc>
            </a:pPr>
            <a:r>
              <a:rPr lang="en-US" sz="2401" b="1" dirty="0">
                <a:solidFill>
                  <a:srgbClr val="EAAA00"/>
                </a:solidFill>
                <a:latin typeface="Arial Black" charset="0"/>
                <a:ea typeface="Arial Black" charset="0"/>
                <a:cs typeface="Arial Black" charset="0"/>
              </a:rPr>
              <a:t>Alumni Day Seminar 2025 </a:t>
            </a:r>
          </a:p>
          <a:p>
            <a:pPr>
              <a:lnSpc>
                <a:spcPts val="2401"/>
              </a:lnSpc>
            </a:pPr>
            <a:endParaRPr lang="en-US" sz="2401" dirty="0">
              <a:solidFill>
                <a:srgbClr val="333F48"/>
              </a:solidFill>
              <a:latin typeface="Arial" charset="0"/>
              <a:ea typeface="Arial" charset="0"/>
              <a:cs typeface="Arial" charset="0"/>
            </a:endParaRPr>
          </a:p>
          <a:p>
            <a:pPr>
              <a:lnSpc>
                <a:spcPts val="2401"/>
              </a:lnSpc>
            </a:pPr>
            <a:endParaRPr lang="en-US" dirty="0">
              <a:solidFill>
                <a:srgbClr val="333F48"/>
              </a:solidFill>
              <a:latin typeface="Arial" charset="0"/>
              <a:ea typeface="Arial" charset="0"/>
              <a:cs typeface="Arial" charset="0"/>
            </a:endParaRPr>
          </a:p>
          <a:p>
            <a:pPr>
              <a:lnSpc>
                <a:spcPts val="2401"/>
              </a:lnSpc>
            </a:pPr>
            <a:r>
              <a:rPr lang="en-US" dirty="0">
                <a:solidFill>
                  <a:srgbClr val="333F48"/>
                </a:solidFill>
                <a:latin typeface="Arial" charset="0"/>
                <a:ea typeface="Arial" charset="0"/>
                <a:cs typeface="Arial" charset="0"/>
              </a:rPr>
              <a:t>Saturday, May 31, 2025</a:t>
            </a:r>
          </a:p>
          <a:p>
            <a:r>
              <a:rPr lang="en-US" dirty="0">
                <a:solidFill>
                  <a:srgbClr val="333F48"/>
                </a:solidFill>
                <a:latin typeface="Arial" charset="0"/>
                <a:ea typeface="Arial" charset="0"/>
                <a:cs typeface="Arial" charset="0"/>
              </a:rPr>
              <a:t>9:00 a.m. – 2:00 p.m.</a:t>
            </a:r>
          </a:p>
          <a:p>
            <a:r>
              <a:rPr lang="en-US" dirty="0">
                <a:solidFill>
                  <a:srgbClr val="333F48"/>
                </a:solidFill>
                <a:latin typeface="Arial" charset="0"/>
                <a:ea typeface="Arial" charset="0"/>
                <a:cs typeface="Arial" charset="0"/>
              </a:rPr>
              <a:t>Health Sciences North  </a:t>
            </a:r>
            <a:br>
              <a:rPr lang="en-US" dirty="0">
                <a:solidFill>
                  <a:srgbClr val="333F48"/>
                </a:solidFill>
                <a:latin typeface="Arial" charset="0"/>
                <a:ea typeface="Arial" charset="0"/>
                <a:cs typeface="Arial" charset="0"/>
              </a:rPr>
            </a:br>
            <a:r>
              <a:rPr lang="en-US" dirty="0">
                <a:solidFill>
                  <a:srgbClr val="333F48"/>
                </a:solidFill>
                <a:latin typeface="Arial" charset="0"/>
                <a:ea typeface="Arial" charset="0"/>
                <a:cs typeface="Arial" charset="0"/>
              </a:rPr>
              <a:t>West Virginia University</a:t>
            </a:r>
          </a:p>
          <a:p>
            <a:r>
              <a:rPr lang="en-US" dirty="0">
                <a:solidFill>
                  <a:srgbClr val="333F48"/>
                </a:solidFill>
                <a:latin typeface="Arial" charset="0"/>
                <a:ea typeface="Arial" charset="0"/>
                <a:cs typeface="Arial" charset="0"/>
              </a:rPr>
              <a:t>Morgantown, WV</a:t>
            </a:r>
          </a:p>
          <a:p>
            <a:endParaRPr lang="en-US" dirty="0">
              <a:solidFill>
                <a:srgbClr val="333F48"/>
              </a:solidFill>
              <a:latin typeface="Arial" charset="0"/>
              <a:ea typeface="Arial" charset="0"/>
              <a:cs typeface="Arial" charset="0"/>
            </a:endParaRPr>
          </a:p>
          <a:p>
            <a:endParaRPr lang="en-US" sz="1200" i="1" dirty="0">
              <a:solidFill>
                <a:srgbClr val="333F48"/>
              </a:solidFill>
              <a:latin typeface="Arial" charset="0"/>
              <a:ea typeface="Arial" charset="0"/>
              <a:cs typeface="Arial" charset="0"/>
            </a:endParaRPr>
          </a:p>
          <a:p>
            <a:endParaRPr lang="en-US" sz="1200" i="1" dirty="0">
              <a:solidFill>
                <a:srgbClr val="333F48"/>
              </a:solidFill>
              <a:latin typeface="Arial" charset="0"/>
              <a:ea typeface="Arial" charset="0"/>
              <a:cs typeface="Arial" charset="0"/>
            </a:endParaRPr>
          </a:p>
          <a:p>
            <a:endParaRPr lang="en-US" dirty="0">
              <a:solidFill>
                <a:srgbClr val="333F48"/>
              </a:solidFill>
              <a:latin typeface="Arial" charset="0"/>
              <a:ea typeface="Arial" charset="0"/>
              <a:cs typeface="Arial" charset="0"/>
            </a:endParaRPr>
          </a:p>
          <a:p>
            <a:endParaRPr lang="en-US" sz="1001" dirty="0">
              <a:solidFill>
                <a:srgbClr val="333F48"/>
              </a:solidFill>
              <a:latin typeface="Arial" charset="0"/>
              <a:ea typeface="Arial" charset="0"/>
              <a:cs typeface="Arial" charset="0"/>
            </a:endParaRP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1922" y="511473"/>
            <a:ext cx="2687577" cy="560089"/>
          </a:xfrm>
          <a:prstGeom prst="rect">
            <a:avLst/>
          </a:prstGeom>
        </p:spPr>
      </p:pic>
      <p:cxnSp>
        <p:nvCxnSpPr>
          <p:cNvPr id="13" name="Straight Connector 12"/>
          <p:cNvCxnSpPr>
            <a:cxnSpLocks/>
          </p:cNvCxnSpPr>
          <p:nvPr/>
        </p:nvCxnSpPr>
        <p:spPr>
          <a:xfrm>
            <a:off x="6739130" y="3896360"/>
            <a:ext cx="3024631" cy="0"/>
          </a:xfrm>
          <a:prstGeom prst="line">
            <a:avLst/>
          </a:prstGeom>
          <a:ln w="19050">
            <a:solidFill>
              <a:srgbClr val="333F48"/>
            </a:solidFill>
          </a:ln>
        </p:spPr>
        <p:style>
          <a:lnRef idx="1">
            <a:schemeClr val="accent4"/>
          </a:lnRef>
          <a:fillRef idx="0">
            <a:schemeClr val="accent4"/>
          </a:fillRef>
          <a:effectRef idx="0">
            <a:schemeClr val="accent4"/>
          </a:effectRef>
          <a:fontRef idx="minor">
            <a:schemeClr val="tx1"/>
          </a:fontRef>
        </p:style>
      </p:cxnSp>
      <p:sp>
        <p:nvSpPr>
          <p:cNvPr id="15" name="Rectangle 14"/>
          <p:cNvSpPr/>
          <p:nvPr/>
        </p:nvSpPr>
        <p:spPr>
          <a:xfrm>
            <a:off x="0" y="-718460"/>
            <a:ext cx="3319272" cy="5046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3319272" y="-718460"/>
            <a:ext cx="3374136" cy="504616"/>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7" name="Rectangle 16"/>
          <p:cNvSpPr/>
          <p:nvPr/>
        </p:nvSpPr>
        <p:spPr>
          <a:xfrm>
            <a:off x="6684264" y="-718460"/>
            <a:ext cx="3374136" cy="50461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7558CF6A-D15D-4E6E-8183-E4D563B68801}"/>
              </a:ext>
            </a:extLst>
          </p:cNvPr>
          <p:cNvSpPr txBox="1"/>
          <p:nvPr/>
        </p:nvSpPr>
        <p:spPr>
          <a:xfrm>
            <a:off x="3505200" y="338316"/>
            <a:ext cx="3066175" cy="3693319"/>
          </a:xfrm>
          <a:prstGeom prst="rect">
            <a:avLst/>
          </a:prstGeom>
          <a:noFill/>
        </p:spPr>
        <p:txBody>
          <a:bodyPr wrap="square" rtlCol="0">
            <a:spAutoFit/>
          </a:bodyPr>
          <a:lstStyle/>
          <a:p>
            <a:pPr lvl="0">
              <a:defRPr/>
            </a:pPr>
            <a:r>
              <a:rPr lang="en-US" sz="1400" b="1" dirty="0">
                <a:solidFill>
                  <a:srgbClr val="002855"/>
                </a:solidFill>
                <a:latin typeface="Arial Black" panose="020B0A04020102020204" pitchFamily="34" charset="0"/>
              </a:rPr>
              <a:t>LOCATION</a:t>
            </a:r>
            <a:endParaRPr lang="en-US" sz="1400" dirty="0">
              <a:solidFill>
                <a:srgbClr val="002855"/>
              </a:solidFill>
              <a:latin typeface="Arial Black" panose="020B0A04020102020204" pitchFamily="34" charset="0"/>
            </a:endParaRPr>
          </a:p>
          <a:p>
            <a:pPr lvl="0">
              <a:defRPr/>
            </a:pPr>
            <a:r>
              <a:rPr lang="en-US" sz="1000" dirty="0">
                <a:solidFill>
                  <a:prstClr val="black"/>
                </a:solidFill>
                <a:latin typeface="Arial" panose="020B0604020202020204" pitchFamily="34" charset="0"/>
                <a:cs typeface="Arial" panose="020B0604020202020204" pitchFamily="34" charset="0"/>
              </a:rPr>
              <a:t>Health Science Center North,</a:t>
            </a:r>
          </a:p>
          <a:p>
            <a:pPr lvl="0">
              <a:defRPr/>
            </a:pPr>
            <a:r>
              <a:rPr lang="en-US" sz="1000" dirty="0">
                <a:solidFill>
                  <a:prstClr val="black"/>
                </a:solidFill>
                <a:latin typeface="Arial" panose="020B0604020202020204" pitchFamily="34" charset="0"/>
                <a:cs typeface="Arial" panose="020B0604020202020204" pitchFamily="34" charset="0"/>
              </a:rPr>
              <a:t>64 Medical Center Drive, Morgantown, WV</a:t>
            </a:r>
          </a:p>
          <a:p>
            <a:pPr lvl="0">
              <a:defRPr/>
            </a:pPr>
            <a:endParaRPr lang="en-US" sz="1000" dirty="0">
              <a:solidFill>
                <a:prstClr val="black"/>
              </a:solidFill>
              <a:latin typeface="Arial" panose="020B0604020202020204" pitchFamily="34" charset="0"/>
              <a:cs typeface="Arial" panose="020B0604020202020204" pitchFamily="34" charset="0"/>
            </a:endParaRPr>
          </a:p>
          <a:p>
            <a:pPr lvl="0">
              <a:defRPr/>
            </a:pPr>
            <a:r>
              <a:rPr lang="en-US" sz="1000" dirty="0">
                <a:solidFill>
                  <a:prstClr val="black"/>
                </a:solidFill>
                <a:latin typeface="Arial" panose="020B0604020202020204" pitchFamily="34" charset="0"/>
                <a:cs typeface="Arial" panose="020B0604020202020204" pitchFamily="34" charset="0"/>
              </a:rPr>
              <a:t>From I-79, take exit 155 (West Virginia University and Star City) and turn towards Morgantown. At the 2nd traffic light, bear slightly to the right onto US 19 South and proceed to the 2nd traffic light (WVU Coliseum - large domed concrete building on the right). Turn left onto </a:t>
            </a:r>
            <a:r>
              <a:rPr lang="en-US" sz="1000" dirty="0" err="1">
                <a:solidFill>
                  <a:prstClr val="black"/>
                </a:solidFill>
                <a:latin typeface="Arial" panose="020B0604020202020204" pitchFamily="34" charset="0"/>
                <a:cs typeface="Arial" panose="020B0604020202020204" pitchFamily="34" charset="0"/>
              </a:rPr>
              <a:t>Patteson</a:t>
            </a:r>
            <a:r>
              <a:rPr lang="en-US" sz="1000" dirty="0">
                <a:solidFill>
                  <a:prstClr val="black"/>
                </a:solidFill>
                <a:latin typeface="Arial" panose="020B0604020202020204" pitchFamily="34" charset="0"/>
                <a:cs typeface="Arial" panose="020B0604020202020204" pitchFamily="34" charset="0"/>
              </a:rPr>
              <a:t> Drive. Get into the right lane and proceed through the next four traffic lights, following the main road which changes from </a:t>
            </a:r>
            <a:r>
              <a:rPr lang="en-US" sz="1000" dirty="0" err="1">
                <a:solidFill>
                  <a:prstClr val="black"/>
                </a:solidFill>
                <a:latin typeface="Arial" panose="020B0604020202020204" pitchFamily="34" charset="0"/>
                <a:cs typeface="Arial" panose="020B0604020202020204" pitchFamily="34" charset="0"/>
              </a:rPr>
              <a:t>Patteson</a:t>
            </a:r>
            <a:r>
              <a:rPr lang="en-US" sz="1000" dirty="0">
                <a:solidFill>
                  <a:prstClr val="black"/>
                </a:solidFill>
                <a:latin typeface="Arial" panose="020B0604020202020204" pitchFamily="34" charset="0"/>
                <a:cs typeface="Arial" panose="020B0604020202020204" pitchFamily="34" charset="0"/>
              </a:rPr>
              <a:t> Drive to Van </a:t>
            </a:r>
            <a:r>
              <a:rPr lang="en-US" sz="1000" dirty="0" err="1">
                <a:solidFill>
                  <a:prstClr val="black"/>
                </a:solidFill>
                <a:latin typeface="Arial" panose="020B0604020202020204" pitchFamily="34" charset="0"/>
                <a:cs typeface="Arial" panose="020B0604020202020204" pitchFamily="34" charset="0"/>
              </a:rPr>
              <a:t>Voorhis</a:t>
            </a:r>
            <a:r>
              <a:rPr lang="en-US" sz="1000" dirty="0">
                <a:solidFill>
                  <a:prstClr val="black"/>
                </a:solidFill>
                <a:latin typeface="Arial" panose="020B0604020202020204" pitchFamily="34" charset="0"/>
                <a:cs typeface="Arial" panose="020B0604020202020204" pitchFamily="34" charset="0"/>
              </a:rPr>
              <a:t> Road as it turns to the left after the 4</a:t>
            </a:r>
            <a:r>
              <a:rPr lang="en-US" sz="1000" baseline="30000" dirty="0">
                <a:solidFill>
                  <a:prstClr val="black"/>
                </a:solidFill>
                <a:latin typeface="Arial" panose="020B0604020202020204" pitchFamily="34" charset="0"/>
                <a:cs typeface="Arial" panose="020B0604020202020204" pitchFamily="34" charset="0"/>
              </a:rPr>
              <a:t>th</a:t>
            </a:r>
            <a:r>
              <a:rPr lang="en-US" sz="1000" dirty="0">
                <a:solidFill>
                  <a:prstClr val="black"/>
                </a:solidFill>
                <a:latin typeface="Arial" panose="020B0604020202020204" pitchFamily="34" charset="0"/>
                <a:cs typeface="Arial" panose="020B0604020202020204" pitchFamily="34" charset="0"/>
              </a:rPr>
              <a:t> light.  At the next stop light (Applebee’s will be on the left), turn right into Lot 81 and continue through the parking lot to the Mountaineer Station parking garage.  Take a ticket at the entrance, park, and take the elevator to the 7th floor.  After exiting the elevator, follow the covered walkway to the Robert C. Byrd Health Sciences Learning Center. There will be WVU School of Pharmacy signs outside and inside directing you to the program.</a:t>
            </a:r>
          </a:p>
        </p:txBody>
      </p:sp>
      <p:pic>
        <p:nvPicPr>
          <p:cNvPr id="18" name="Picture 17">
            <a:extLst>
              <a:ext uri="{FF2B5EF4-FFF2-40B4-BE49-F238E27FC236}">
                <a16:creationId xmlns:a16="http://schemas.microsoft.com/office/drawing/2014/main" id="{085B529C-F14A-44E4-9526-C332561F77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67519" y="334088"/>
            <a:ext cx="208308" cy="177385"/>
          </a:xfrm>
          <a:prstGeom prst="rect">
            <a:avLst/>
          </a:prstGeom>
        </p:spPr>
      </p:pic>
    </p:spTree>
    <p:extLst>
      <p:ext uri="{BB962C8B-B14F-4D97-AF65-F5344CB8AC3E}">
        <p14:creationId xmlns:p14="http://schemas.microsoft.com/office/powerpoint/2010/main" val="183959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85540468"/>
              </p:ext>
            </p:extLst>
          </p:nvPr>
        </p:nvGraphicFramePr>
        <p:xfrm>
          <a:off x="0" y="-3557"/>
          <a:ext cx="10058399" cy="7775957"/>
        </p:xfrm>
        <a:graphic>
          <a:graphicData uri="http://schemas.openxmlformats.org/drawingml/2006/table">
            <a:tbl>
              <a:tblPr firstRow="1" bandRow="1">
                <a:tableStyleId>{2D5ABB26-0587-4C30-8999-92F81FD0307C}</a:tableStyleId>
              </a:tblPr>
              <a:tblGrid>
                <a:gridCol w="3373119">
                  <a:extLst>
                    <a:ext uri="{9D8B030D-6E8A-4147-A177-3AD203B41FA5}">
                      <a16:colId xmlns:a16="http://schemas.microsoft.com/office/drawing/2014/main" val="20000"/>
                    </a:ext>
                  </a:extLst>
                </a:gridCol>
                <a:gridCol w="3370580">
                  <a:extLst>
                    <a:ext uri="{9D8B030D-6E8A-4147-A177-3AD203B41FA5}">
                      <a16:colId xmlns:a16="http://schemas.microsoft.com/office/drawing/2014/main" val="20001"/>
                    </a:ext>
                  </a:extLst>
                </a:gridCol>
                <a:gridCol w="3314700">
                  <a:extLst>
                    <a:ext uri="{9D8B030D-6E8A-4147-A177-3AD203B41FA5}">
                      <a16:colId xmlns:a16="http://schemas.microsoft.com/office/drawing/2014/main" val="20002"/>
                    </a:ext>
                  </a:extLst>
                </a:gridCol>
              </a:tblGrid>
              <a:tr h="7775957">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sz="2100" dirty="0"/>
                    </a:p>
                  </a:txBody>
                  <a:tcPr marL="91439" marR="91439">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Rectangle 4"/>
          <p:cNvSpPr/>
          <p:nvPr/>
        </p:nvSpPr>
        <p:spPr>
          <a:xfrm>
            <a:off x="6739128" y="-695310"/>
            <a:ext cx="3319272" cy="4175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3369564" y="-695310"/>
            <a:ext cx="3374136" cy="41751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Rectangle 6"/>
          <p:cNvSpPr/>
          <p:nvPr/>
        </p:nvSpPr>
        <p:spPr>
          <a:xfrm>
            <a:off x="0" y="-695310"/>
            <a:ext cx="3374136" cy="417518"/>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9" name="TextBox 8"/>
          <p:cNvSpPr txBox="1"/>
          <p:nvPr/>
        </p:nvSpPr>
        <p:spPr>
          <a:xfrm>
            <a:off x="186034" y="256154"/>
            <a:ext cx="3145228" cy="7174849"/>
          </a:xfrm>
          <a:prstGeom prst="rect">
            <a:avLst/>
          </a:prstGeom>
          <a:noFill/>
        </p:spPr>
        <p:txBody>
          <a:bodyPr wrap="square" rtlCol="0">
            <a:spAutoFit/>
          </a:bodyPr>
          <a:lstStyle/>
          <a:p>
            <a:pPr>
              <a:lnSpc>
                <a:spcPts val="1240"/>
              </a:lnSpc>
            </a:pPr>
            <a:r>
              <a:rPr lang="en-US" sz="1400" b="1" dirty="0">
                <a:solidFill>
                  <a:srgbClr val="002855"/>
                </a:solidFill>
                <a:latin typeface="Arial Black" charset="0"/>
                <a:ea typeface="Arial Black" charset="0"/>
                <a:cs typeface="Arial Black" charset="0"/>
              </a:rPr>
              <a:t> ACTIVITY DESCRIPTION </a:t>
            </a:r>
          </a:p>
          <a:p>
            <a:r>
              <a:rPr lang="en-US" sz="1001" dirty="0">
                <a:solidFill>
                  <a:srgbClr val="333F48"/>
                </a:solidFill>
                <a:latin typeface="Arial" charset="0"/>
                <a:ea typeface="Arial" charset="0"/>
                <a:cs typeface="Arial" charset="0"/>
              </a:rPr>
              <a:t>Activities are designed for pharmacists in all</a:t>
            </a:r>
          </a:p>
          <a:p>
            <a:r>
              <a:rPr lang="en-US" sz="1001" dirty="0">
                <a:solidFill>
                  <a:srgbClr val="333F48"/>
                </a:solidFill>
                <a:latin typeface="Arial" charset="0"/>
                <a:ea typeface="Arial" charset="0"/>
                <a:cs typeface="Arial" charset="0"/>
              </a:rPr>
              <a:t>practice settings. The Alumni Day Seminar </a:t>
            </a:r>
          </a:p>
          <a:p>
            <a:r>
              <a:rPr lang="en-US" sz="1001" dirty="0">
                <a:solidFill>
                  <a:srgbClr val="333F48"/>
                </a:solidFill>
                <a:latin typeface="Arial" charset="0"/>
                <a:ea typeface="Arial" charset="0"/>
                <a:cs typeface="Arial" charset="0"/>
              </a:rPr>
              <a:t>focuses on Immunization, Artificial Intelligence and Lymphoma.</a:t>
            </a:r>
          </a:p>
          <a:p>
            <a:pPr>
              <a:lnSpc>
                <a:spcPts val="1240"/>
              </a:lnSpc>
            </a:pPr>
            <a:endParaRPr lang="en-US" sz="800" dirty="0">
              <a:solidFill>
                <a:srgbClr val="002855"/>
              </a:solidFill>
              <a:latin typeface="Arial" charset="0"/>
              <a:ea typeface="Arial" charset="0"/>
              <a:cs typeface="Arial" charset="0"/>
            </a:endParaRPr>
          </a:p>
          <a:p>
            <a:pPr>
              <a:lnSpc>
                <a:spcPts val="1240"/>
              </a:lnSpc>
            </a:pPr>
            <a:r>
              <a:rPr lang="en-US" sz="1200" b="1" dirty="0">
                <a:solidFill>
                  <a:srgbClr val="002855"/>
                </a:solidFill>
                <a:latin typeface="Arial Narrow" charset="0"/>
                <a:ea typeface="Arial Narrow" charset="0"/>
                <a:cs typeface="Arial Narrow" charset="0"/>
              </a:rPr>
              <a:t>  </a:t>
            </a:r>
            <a:r>
              <a:rPr lang="en-US" sz="1400" b="1" dirty="0">
                <a:solidFill>
                  <a:srgbClr val="002855"/>
                </a:solidFill>
                <a:latin typeface="Arial Black" charset="0"/>
                <a:ea typeface="Arial Black" charset="0"/>
                <a:cs typeface="Arial Black" charset="0"/>
              </a:rPr>
              <a:t>AGENDA</a:t>
            </a: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9:00 a.m.	</a:t>
            </a:r>
            <a:r>
              <a:rPr lang="en-US" sz="1050" b="1" dirty="0">
                <a:solidFill>
                  <a:srgbClr val="333F48"/>
                </a:solidFill>
                <a:latin typeface="Arial" panose="020B0604020202020204" pitchFamily="34" charset="0"/>
                <a:ea typeface="Arial" charset="0"/>
                <a:cs typeface="Arial" panose="020B0604020202020204" pitchFamily="34" charset="0"/>
              </a:rPr>
              <a:t>Registration and Refreshments</a:t>
            </a:r>
          </a:p>
          <a:p>
            <a:pPr>
              <a:tabLst>
                <a:tab pos="731537" algn="l"/>
              </a:tabLst>
            </a:pPr>
            <a:endParaRPr lang="en-US" sz="600" b="1"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9:25 a.m.	</a:t>
            </a:r>
            <a:r>
              <a:rPr lang="en-US" sz="1050" b="1" dirty="0">
                <a:solidFill>
                  <a:srgbClr val="333F48"/>
                </a:solidFill>
                <a:latin typeface="Arial" panose="020B0604020202020204" pitchFamily="34" charset="0"/>
                <a:ea typeface="Arial" charset="0"/>
                <a:cs typeface="Arial" panose="020B0604020202020204" pitchFamily="34" charset="0"/>
              </a:rPr>
              <a:t>Welcome/Announcements</a:t>
            </a:r>
          </a:p>
          <a:p>
            <a:pPr>
              <a:tabLst>
                <a:tab pos="731537" algn="l"/>
              </a:tabLst>
            </a:pPr>
            <a:endParaRPr lang="en-US" sz="600"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9:30 a.m.	</a:t>
            </a:r>
            <a:r>
              <a:rPr lang="en-US" sz="1050" b="1" dirty="0">
                <a:solidFill>
                  <a:srgbClr val="333F48"/>
                </a:solidFill>
                <a:latin typeface="Arial" panose="020B0604020202020204" pitchFamily="34" charset="0"/>
                <a:ea typeface="Arial" charset="0"/>
                <a:cs typeface="Arial" panose="020B0604020202020204" pitchFamily="34" charset="0"/>
              </a:rPr>
              <a:t>Immunizations: Latest    	Recommendations for Keeping our 	Communities Safe</a:t>
            </a:r>
          </a:p>
          <a:p>
            <a:pPr>
              <a:tabLst>
                <a:tab pos="731537" algn="l"/>
              </a:tabLst>
            </a:pPr>
            <a:r>
              <a:rPr lang="en-US" sz="1050" b="1" dirty="0">
                <a:solidFill>
                  <a:srgbClr val="333F48"/>
                </a:solidFill>
                <a:latin typeface="Arial" panose="020B0604020202020204" pitchFamily="34" charset="0"/>
                <a:ea typeface="Arial" charset="0"/>
                <a:cs typeface="Arial" panose="020B0604020202020204" pitchFamily="34" charset="0"/>
              </a:rPr>
              <a:t>	</a:t>
            </a:r>
            <a:r>
              <a:rPr lang="en-US" sz="1050" dirty="0">
                <a:solidFill>
                  <a:srgbClr val="333F48"/>
                </a:solidFill>
                <a:latin typeface="Arial" panose="020B0604020202020204" pitchFamily="34" charset="0"/>
                <a:ea typeface="Arial" charset="0"/>
                <a:cs typeface="Arial" panose="020B0604020202020204" pitchFamily="34" charset="0"/>
              </a:rPr>
              <a:t>Krista D. Capehart, PharmD, 	</a:t>
            </a:r>
            <a:r>
              <a:rPr lang="en-US" sz="1050" dirty="0" err="1">
                <a:solidFill>
                  <a:srgbClr val="333F48"/>
                </a:solidFill>
                <a:latin typeface="Arial" panose="020B0604020202020204" pitchFamily="34" charset="0"/>
                <a:ea typeface="Arial" charset="0"/>
                <a:cs typeface="Arial" panose="020B0604020202020204" pitchFamily="34" charset="0"/>
              </a:rPr>
              <a:t>MSPharm</a:t>
            </a:r>
            <a:r>
              <a:rPr lang="en-US" sz="1050" dirty="0">
                <a:solidFill>
                  <a:srgbClr val="333F48"/>
                </a:solidFill>
                <a:latin typeface="Arial" panose="020B0604020202020204" pitchFamily="34" charset="0"/>
                <a:ea typeface="Arial" charset="0"/>
                <a:cs typeface="Arial" panose="020B0604020202020204" pitchFamily="34" charset="0"/>
              </a:rPr>
              <a:t>, BCACP, </a:t>
            </a:r>
            <a:r>
              <a:rPr lang="en-US" sz="1050" dirty="0" err="1">
                <a:solidFill>
                  <a:srgbClr val="333F48"/>
                </a:solidFill>
                <a:latin typeface="Arial" panose="020B0604020202020204" pitchFamily="34" charset="0"/>
                <a:ea typeface="Arial" charset="0"/>
                <a:cs typeface="Arial" panose="020B0604020202020204" pitchFamily="34" charset="0"/>
              </a:rPr>
              <a:t>FAPhA</a:t>
            </a:r>
            <a:r>
              <a:rPr lang="en-US" sz="1050" dirty="0">
                <a:solidFill>
                  <a:srgbClr val="333F48"/>
                </a:solidFill>
                <a:latin typeface="Arial" panose="020B0604020202020204" pitchFamily="34" charset="0"/>
                <a:ea typeface="Arial" charset="0"/>
                <a:cs typeface="Arial" panose="020B0604020202020204" pitchFamily="34" charset="0"/>
              </a:rPr>
              <a:t>, AE-C</a:t>
            </a: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ACPE UAN 0072-0000-25-043-L06-P </a:t>
            </a:r>
          </a:p>
          <a:p>
            <a:pPr>
              <a:tabLst>
                <a:tab pos="731537" algn="l"/>
              </a:tabLst>
            </a:pPr>
            <a:endParaRPr lang="en-US" sz="600"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11:30 a.m. 	</a:t>
            </a:r>
            <a:r>
              <a:rPr lang="en-US" sz="1050" b="1" dirty="0">
                <a:solidFill>
                  <a:srgbClr val="333F48"/>
                </a:solidFill>
                <a:latin typeface="Arial" panose="020B0604020202020204" pitchFamily="34" charset="0"/>
                <a:ea typeface="Arial" charset="0"/>
                <a:cs typeface="Arial" panose="020B0604020202020204" pitchFamily="34" charset="0"/>
              </a:rPr>
              <a:t>Lunch</a:t>
            </a:r>
          </a:p>
          <a:p>
            <a:pPr>
              <a:tabLst>
                <a:tab pos="731537" algn="l"/>
              </a:tabLst>
            </a:pPr>
            <a:endParaRPr lang="en-US" sz="600" b="1"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12:00 p.m.	</a:t>
            </a:r>
            <a:r>
              <a:rPr lang="en-US" sz="1050" b="1" dirty="0">
                <a:solidFill>
                  <a:srgbClr val="333F48"/>
                </a:solidFill>
                <a:latin typeface="Arial" panose="020B0604020202020204" pitchFamily="34" charset="0"/>
                <a:ea typeface="Arial" charset="0"/>
                <a:cs typeface="Arial" panose="020B0604020202020204" pitchFamily="34" charset="0"/>
              </a:rPr>
              <a:t>A Dose of Data: Artificial 	Intelligence in Pharmacy</a:t>
            </a:r>
          </a:p>
          <a:p>
            <a:pPr>
              <a:tabLst>
                <a:tab pos="731537" algn="l"/>
              </a:tabLst>
            </a:pPr>
            <a:r>
              <a:rPr lang="en-US" sz="1050" b="1" dirty="0">
                <a:solidFill>
                  <a:srgbClr val="333F48"/>
                </a:solidFill>
                <a:latin typeface="Arial" panose="020B0604020202020204" pitchFamily="34" charset="0"/>
                <a:ea typeface="Arial" charset="0"/>
                <a:cs typeface="Arial" panose="020B0604020202020204" pitchFamily="34" charset="0"/>
              </a:rPr>
              <a:t>	</a:t>
            </a:r>
            <a:r>
              <a:rPr lang="en-US" sz="1050" dirty="0">
                <a:latin typeface="Arial" panose="020B0604020202020204" pitchFamily="34" charset="0"/>
                <a:cs typeface="Arial" panose="020B0604020202020204" pitchFamily="34" charset="0"/>
              </a:rPr>
              <a:t>Emily </a:t>
            </a:r>
            <a:r>
              <a:rPr lang="en-US" sz="1050" dirty="0" err="1">
                <a:latin typeface="Arial" panose="020B0604020202020204" pitchFamily="34" charset="0"/>
                <a:cs typeface="Arial" panose="020B0604020202020204" pitchFamily="34" charset="0"/>
              </a:rPr>
              <a:t>Gajda</a:t>
            </a:r>
            <a:r>
              <a:rPr lang="en-US" sz="1050" dirty="0">
                <a:latin typeface="Arial" panose="020B0604020202020204" pitchFamily="34" charset="0"/>
                <a:cs typeface="Arial" panose="020B0604020202020204" pitchFamily="34" charset="0"/>
              </a:rPr>
              <a:t>, PharmD, MHA</a:t>
            </a:r>
            <a:r>
              <a:rPr lang="en-US" sz="1050" dirty="0">
                <a:solidFill>
                  <a:srgbClr val="333F48"/>
                </a:solidFill>
                <a:latin typeface="Arial" panose="020B0604020202020204" pitchFamily="34" charset="0"/>
                <a:ea typeface="Arial" charset="0"/>
                <a:cs typeface="Arial" panose="020B0604020202020204" pitchFamily="34" charset="0"/>
              </a:rPr>
              <a:t>	</a:t>
            </a: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ACPE UAN 0072-0000-24-037-L99-P</a:t>
            </a:r>
          </a:p>
          <a:p>
            <a:pPr>
              <a:tabLst>
                <a:tab pos="731537" algn="l"/>
              </a:tabLst>
            </a:pPr>
            <a:endParaRPr lang="en-US" sz="600" b="1"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12:30 p.m. 	</a:t>
            </a:r>
            <a:r>
              <a:rPr lang="en-US" sz="1050" b="1" dirty="0">
                <a:solidFill>
                  <a:srgbClr val="333F48"/>
                </a:solidFill>
                <a:latin typeface="Arial" panose="020B0604020202020204" pitchFamily="34" charset="0"/>
                <a:ea typeface="Arial" charset="0"/>
                <a:cs typeface="Arial" panose="020B0604020202020204" pitchFamily="34" charset="0"/>
              </a:rPr>
              <a:t>Overview and Updates in Diffuse 	Large B Cell Lymphoma</a:t>
            </a:r>
          </a:p>
          <a:p>
            <a:pPr>
              <a:tabLst>
                <a:tab pos="731537" algn="l"/>
              </a:tabLst>
            </a:pPr>
            <a:r>
              <a:rPr lang="en-US" sz="1050" b="1" dirty="0">
                <a:solidFill>
                  <a:srgbClr val="333F48"/>
                </a:solidFill>
                <a:latin typeface="Arial" panose="020B0604020202020204" pitchFamily="34" charset="0"/>
                <a:ea typeface="Arial" charset="0"/>
                <a:cs typeface="Arial" panose="020B0604020202020204" pitchFamily="34" charset="0"/>
              </a:rPr>
              <a:t>	</a:t>
            </a:r>
            <a:r>
              <a:rPr lang="en-US" sz="1050" dirty="0">
                <a:solidFill>
                  <a:srgbClr val="333F48"/>
                </a:solidFill>
                <a:latin typeface="Arial" panose="020B0604020202020204" pitchFamily="34" charset="0"/>
                <a:ea typeface="Arial" charset="0"/>
                <a:cs typeface="Arial" panose="020B0604020202020204" pitchFamily="34" charset="0"/>
              </a:rPr>
              <a:t>Erin </a:t>
            </a:r>
            <a:r>
              <a:rPr lang="en-US" sz="1050" dirty="0" err="1">
                <a:solidFill>
                  <a:srgbClr val="333F48"/>
                </a:solidFill>
                <a:latin typeface="Arial" panose="020B0604020202020204" pitchFamily="34" charset="0"/>
                <a:ea typeface="Arial" charset="0"/>
                <a:cs typeface="Arial" panose="020B0604020202020204" pitchFamily="34" charset="0"/>
              </a:rPr>
              <a:t>Lexner</a:t>
            </a:r>
            <a:r>
              <a:rPr lang="en-US" sz="1050" dirty="0">
                <a:solidFill>
                  <a:srgbClr val="333F48"/>
                </a:solidFill>
                <a:latin typeface="Arial" panose="020B0604020202020204" pitchFamily="34" charset="0"/>
                <a:ea typeface="Arial" charset="0"/>
                <a:cs typeface="Arial" panose="020B0604020202020204" pitchFamily="34" charset="0"/>
              </a:rPr>
              <a:t>, PharmD, BCPS</a:t>
            </a:r>
          </a:p>
          <a:p>
            <a:pPr>
              <a:tabLst>
                <a:tab pos="731537" algn="l"/>
              </a:tabLst>
            </a:pPr>
            <a:r>
              <a:rPr lang="en-US" sz="1050" dirty="0">
                <a:solidFill>
                  <a:srgbClr val="333F48"/>
                </a:solidFill>
                <a:latin typeface="Arial" panose="020B0604020202020204" pitchFamily="34" charset="0"/>
                <a:ea typeface="Arial" charset="0"/>
                <a:cs typeface="Arial" panose="020B0604020202020204" pitchFamily="34" charset="0"/>
              </a:rPr>
              <a:t>	ACPE UAN 0072-0000-25-001-L01-P</a:t>
            </a:r>
          </a:p>
          <a:p>
            <a:pPr>
              <a:tabLst>
                <a:tab pos="731537" algn="l"/>
              </a:tabLst>
            </a:pPr>
            <a:endParaRPr lang="en-US" sz="600" dirty="0">
              <a:solidFill>
                <a:srgbClr val="333F48"/>
              </a:solidFill>
              <a:latin typeface="Arial" panose="020B0604020202020204" pitchFamily="34" charset="0"/>
              <a:ea typeface="Arial" charset="0"/>
              <a:cs typeface="Arial" panose="020B0604020202020204" pitchFamily="34" charset="0"/>
            </a:endParaRPr>
          </a:p>
          <a:p>
            <a:pPr>
              <a:tabLst>
                <a:tab pos="731537" algn="l"/>
              </a:tabLst>
            </a:pPr>
            <a:r>
              <a:rPr lang="en-US" sz="1050" dirty="0">
                <a:solidFill>
                  <a:srgbClr val="333F48"/>
                </a:solidFill>
                <a:latin typeface="Arial" charset="0"/>
                <a:ea typeface="Arial" charset="0"/>
                <a:cs typeface="Arial" charset="0"/>
              </a:rPr>
              <a:t>2:00 p.m.  	</a:t>
            </a:r>
            <a:r>
              <a:rPr lang="en-US" sz="1050" b="1" dirty="0">
                <a:solidFill>
                  <a:srgbClr val="333F48"/>
                </a:solidFill>
                <a:latin typeface="Arial" charset="0"/>
                <a:ea typeface="Arial" charset="0"/>
                <a:cs typeface="Arial" charset="0"/>
              </a:rPr>
              <a:t>Closing Remarks</a:t>
            </a:r>
            <a:endParaRPr lang="en-US" sz="600" b="1" dirty="0">
              <a:solidFill>
                <a:srgbClr val="333F48"/>
              </a:solidFill>
              <a:latin typeface="Arial" charset="0"/>
              <a:ea typeface="Arial" charset="0"/>
              <a:cs typeface="Arial" charset="0"/>
            </a:endParaRPr>
          </a:p>
          <a:p>
            <a:pPr lvl="0"/>
            <a:endParaRPr lang="en-US" sz="900" b="1" dirty="0">
              <a:solidFill>
                <a:schemeClr val="bg2">
                  <a:lumMod val="25000"/>
                </a:schemeClr>
              </a:solidFill>
              <a:latin typeface="Arial" charset="0"/>
              <a:ea typeface="Arial" charset="0"/>
              <a:cs typeface="Arial" charset="0"/>
            </a:endParaRPr>
          </a:p>
          <a:p>
            <a:pPr lvl="0"/>
            <a:r>
              <a:rPr lang="en-US" sz="900" dirty="0">
                <a:latin typeface="Arial" charset="0"/>
                <a:ea typeface="Arial" charset="0"/>
                <a:cs typeface="Arial" charset="0"/>
              </a:rPr>
              <a:t>*The Dose of Data session was first presented at WVU Medicine, WV, on June 5, 2024. If you claimed credit for this session, additional credit will not be awarded</a:t>
            </a:r>
          </a:p>
          <a:p>
            <a:pPr lvl="0"/>
            <a:endParaRPr lang="en-US" sz="800" b="1" dirty="0">
              <a:solidFill>
                <a:schemeClr val="bg2">
                  <a:lumMod val="25000"/>
                </a:schemeClr>
              </a:solidFill>
              <a:latin typeface="Arial" charset="0"/>
              <a:ea typeface="Arial" charset="0"/>
              <a:cs typeface="Arial" charset="0"/>
            </a:endParaRPr>
          </a:p>
          <a:p>
            <a:pPr lvl="0"/>
            <a:r>
              <a:rPr lang="en-US" sz="900" dirty="0">
                <a:latin typeface="Arial" charset="0"/>
                <a:ea typeface="Arial" charset="0"/>
                <a:cs typeface="Arial" charset="0"/>
              </a:rPr>
              <a:t>**The Updates in Large B cell Lymphoma session was first presented at WVU Medicine, WV, on January 7, 2025. If you claimed credit for this session, additional credit will not be awarded</a:t>
            </a:r>
          </a:p>
          <a:p>
            <a:pPr lvl="0"/>
            <a:endParaRPr lang="en-US" sz="900" b="1" dirty="0">
              <a:solidFill>
                <a:schemeClr val="bg2">
                  <a:lumMod val="25000"/>
                </a:schemeClr>
              </a:solidFill>
              <a:latin typeface="Arial" charset="0"/>
              <a:ea typeface="Arial" charset="0"/>
              <a:cs typeface="Arial" charset="0"/>
            </a:endParaRPr>
          </a:p>
          <a:p>
            <a:pPr lvl="0"/>
            <a:r>
              <a:rPr lang="en-US" sz="900" b="1" dirty="0">
                <a:solidFill>
                  <a:schemeClr val="bg2">
                    <a:lumMod val="25000"/>
                  </a:schemeClr>
                </a:solidFill>
                <a:latin typeface="Arial" charset="0"/>
                <a:ea typeface="Arial" charset="0"/>
                <a:cs typeface="Arial" charset="0"/>
              </a:rPr>
              <a:t> </a:t>
            </a:r>
            <a:endParaRPr lang="en-US" sz="1050" dirty="0">
              <a:solidFill>
                <a:srgbClr val="333F48"/>
              </a:solidFill>
              <a:latin typeface="Arial" panose="020B0604020202020204" pitchFamily="34" charset="0"/>
              <a:ea typeface="Arial" charset="0"/>
              <a:cs typeface="Arial" panose="020B0604020202020204" pitchFamily="34" charset="0"/>
            </a:endParaRPr>
          </a:p>
          <a:p>
            <a:pPr lvl="0">
              <a:lnSpc>
                <a:spcPts val="1240"/>
              </a:lnSpc>
            </a:pPr>
            <a:r>
              <a:rPr lang="en-US" sz="1050" dirty="0">
                <a:solidFill>
                  <a:prstClr val="black"/>
                </a:solidFill>
                <a:latin typeface="Arial" panose="020B0604020202020204" pitchFamily="34" charset="0"/>
                <a:cs typeface="Arial" panose="020B0604020202020204" pitchFamily="34" charset="0"/>
              </a:rPr>
              <a:t> </a:t>
            </a:r>
            <a:r>
              <a:rPr lang="en-US" sz="1400" b="1" dirty="0">
                <a:solidFill>
                  <a:srgbClr val="002855"/>
                </a:solidFill>
                <a:latin typeface="Arial Black" panose="020B0A04020102020204" pitchFamily="34" charset="0"/>
                <a:ea typeface="Arial Narrow" charset="0"/>
                <a:cs typeface="Arial Narrow" charset="0"/>
              </a:rPr>
              <a:t>CONTACT</a:t>
            </a:r>
            <a:r>
              <a:rPr lang="en-US" sz="1400" b="1" dirty="0">
                <a:solidFill>
                  <a:srgbClr val="002855"/>
                </a:solidFill>
                <a:latin typeface="Arial Black" panose="020B0A04020102020204" pitchFamily="34" charset="0"/>
                <a:ea typeface="Arial Black" charset="0"/>
                <a:cs typeface="Arial Black" charset="0"/>
              </a:rPr>
              <a:t> INFORMATION</a:t>
            </a:r>
          </a:p>
          <a:p>
            <a:pPr lvl="0">
              <a:lnSpc>
                <a:spcPts val="1240"/>
              </a:lnSpc>
            </a:pPr>
            <a:r>
              <a:rPr lang="en-US" sz="1001" dirty="0">
                <a:solidFill>
                  <a:srgbClr val="333F48"/>
                </a:solidFill>
                <a:latin typeface="Arial" charset="0"/>
                <a:ea typeface="Arial" charset="0"/>
                <a:cs typeface="Arial" charset="0"/>
              </a:rPr>
              <a:t>For more information, contact Lori Hindman, CE Program Specialist at 304-293-5103, Dr. Matt Blommel, CE Director at (304) 293-1467 or email </a:t>
            </a:r>
            <a:r>
              <a:rPr lang="en-US" sz="1001" dirty="0">
                <a:solidFill>
                  <a:srgbClr val="333F48"/>
                </a:solidFill>
                <a:latin typeface="Arial" charset="0"/>
                <a:ea typeface="Arial" charset="0"/>
                <a:cs typeface="Arial" charset="0"/>
                <a:hlinkClick r:id="rId3">
                  <a:extLst>
                    <a:ext uri="{A12FA001-AC4F-418D-AE19-62706E023703}">
                      <ahyp:hlinkClr xmlns:ahyp="http://schemas.microsoft.com/office/drawing/2018/hyperlinkcolor" val="tx"/>
                    </a:ext>
                  </a:extLst>
                </a:hlinkClick>
              </a:rPr>
              <a:t>WVUSOPCE@hsc.wvu.edu</a:t>
            </a:r>
            <a:r>
              <a:rPr lang="en-US" sz="1001" dirty="0">
                <a:solidFill>
                  <a:srgbClr val="333F48"/>
                </a:solidFill>
                <a:latin typeface="Arial" charset="0"/>
                <a:ea typeface="Arial" charset="0"/>
                <a:cs typeface="Arial" charset="0"/>
              </a:rPr>
              <a:t>. Visit us on the web at </a:t>
            </a:r>
            <a:r>
              <a:rPr lang="en-US" sz="1001" b="1" dirty="0">
                <a:solidFill>
                  <a:srgbClr val="333F48"/>
                </a:solidFill>
                <a:latin typeface="Arial" charset="0"/>
                <a:ea typeface="Arial" charset="0"/>
                <a:cs typeface="Arial" charset="0"/>
              </a:rPr>
              <a:t>https://pharmacy.hsc.wvu.edu/ce/live-activities/ </a:t>
            </a:r>
          </a:p>
          <a:p>
            <a:pPr>
              <a:lnSpc>
                <a:spcPts val="1200"/>
              </a:lnSpc>
            </a:pPr>
            <a:endParaRPr lang="en-US" sz="900" b="1" dirty="0">
              <a:solidFill>
                <a:schemeClr val="bg2">
                  <a:lumMod val="25000"/>
                </a:schemeClr>
              </a:solidFill>
              <a:latin typeface="Arial" charset="0"/>
              <a:ea typeface="Arial" charset="0"/>
              <a:cs typeface="Arial" charset="0"/>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86" y="228476"/>
            <a:ext cx="208308" cy="177385"/>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81" y="1207936"/>
            <a:ext cx="208308" cy="177385"/>
          </a:xfrm>
          <a:prstGeom prst="rect">
            <a:avLst/>
          </a:prstGeom>
        </p:spPr>
      </p:pic>
      <p:sp>
        <p:nvSpPr>
          <p:cNvPr id="13" name="TextBox 12"/>
          <p:cNvSpPr txBox="1"/>
          <p:nvPr/>
        </p:nvSpPr>
        <p:spPr>
          <a:xfrm>
            <a:off x="3570641" y="253383"/>
            <a:ext cx="3112947" cy="7502054"/>
          </a:xfrm>
          <a:prstGeom prst="rect">
            <a:avLst/>
          </a:prstGeom>
          <a:noFill/>
        </p:spPr>
        <p:txBody>
          <a:bodyPr wrap="square" rtlCol="0">
            <a:spAutoFit/>
          </a:bodyPr>
          <a:lstStyle/>
          <a:p>
            <a:pPr>
              <a:lnSpc>
                <a:spcPts val="1240"/>
              </a:lnSpc>
            </a:pPr>
            <a:r>
              <a:rPr lang="en-US" sz="1400" b="1" dirty="0">
                <a:solidFill>
                  <a:srgbClr val="002855"/>
                </a:solidFill>
                <a:latin typeface="Arial Black" charset="0"/>
                <a:ea typeface="Arial Black" charset="0"/>
                <a:cs typeface="Arial Black" charset="0"/>
              </a:rPr>
              <a:t>LEARNING OBJECTIVES</a:t>
            </a:r>
          </a:p>
          <a:p>
            <a:r>
              <a:rPr lang="en-US" sz="1050" b="1" dirty="0">
                <a:latin typeface="Arial" charset="0"/>
                <a:ea typeface="Arial" charset="0"/>
                <a:cs typeface="Arial" charset="0"/>
              </a:rPr>
              <a:t>Immunizations: Latest Recommendations for Keeping our Communities Safe (Knowledge-Based)</a:t>
            </a:r>
          </a:p>
          <a:p>
            <a:endParaRPr lang="en-US" sz="1050" b="1" dirty="0">
              <a:latin typeface="Arial" charset="0"/>
              <a:ea typeface="Arial" charset="0"/>
              <a:cs typeface="Arial" charset="0"/>
            </a:endParaRPr>
          </a:p>
          <a:p>
            <a:pPr marL="182880" lvl="0" indent="-182880">
              <a:buFont typeface="Arial" panose="020B0604020202020204" pitchFamily="34" charset="0"/>
              <a:buChar char="•"/>
            </a:pPr>
            <a:r>
              <a:rPr lang="en-US" sz="1050" dirty="0">
                <a:latin typeface="Arial" charset="0"/>
                <a:ea typeface="Arial" charset="0"/>
                <a:cs typeface="Arial" charset="0"/>
              </a:rPr>
              <a:t>Describe the epidemiology and symptoms of vaccine preventable diseases with new vaccine recommendations in adults.</a:t>
            </a:r>
          </a:p>
          <a:p>
            <a:pPr marL="182880" lvl="0" indent="-182880">
              <a:buFont typeface="Arial" panose="020B0604020202020204" pitchFamily="34" charset="0"/>
              <a:buChar char="•"/>
            </a:pPr>
            <a:r>
              <a:rPr lang="en-US" sz="1050" dirty="0">
                <a:latin typeface="Arial" charset="0"/>
                <a:ea typeface="Arial" charset="0"/>
                <a:cs typeface="Arial" charset="0"/>
              </a:rPr>
              <a:t>Discuss the latest immunization recommendations for measles, pneumococcal, meningococcal, respiratory syncytial virus, and </a:t>
            </a:r>
            <a:r>
              <a:rPr lang="en-US" sz="1050" dirty="0" err="1">
                <a:latin typeface="Arial" charset="0"/>
                <a:ea typeface="Arial" charset="0"/>
                <a:cs typeface="Arial" charset="0"/>
              </a:rPr>
              <a:t>chikunyunga</a:t>
            </a:r>
            <a:r>
              <a:rPr lang="en-US" sz="1050" dirty="0">
                <a:latin typeface="Arial" charset="0"/>
                <a:ea typeface="Arial" charset="0"/>
                <a:cs typeface="Arial" charset="0"/>
              </a:rPr>
              <a:t> vaccines by the U.S. Centers for Disease Control and Prevention (CDC) that are used in adults.</a:t>
            </a:r>
          </a:p>
          <a:p>
            <a:pPr marL="182880" lvl="0" indent="-182880">
              <a:buFont typeface="Arial" panose="020B0604020202020204" pitchFamily="34" charset="0"/>
              <a:buChar char="•"/>
            </a:pPr>
            <a:r>
              <a:rPr lang="en-US" sz="1050" dirty="0">
                <a:latin typeface="Arial" charset="0"/>
                <a:ea typeface="Arial" charset="0"/>
                <a:cs typeface="Arial" charset="0"/>
              </a:rPr>
              <a:t>Summarize ongoing regulatory changes related to immunizations at the state and federal level. </a:t>
            </a:r>
          </a:p>
          <a:p>
            <a:pPr marL="182880" lvl="0" indent="-182880">
              <a:buFont typeface="Arial" panose="020B0604020202020204" pitchFamily="34" charset="0"/>
              <a:buChar char="•"/>
            </a:pPr>
            <a:r>
              <a:rPr lang="en-US" sz="1050" dirty="0">
                <a:latin typeface="Arial" charset="0"/>
                <a:ea typeface="Arial" charset="0"/>
                <a:cs typeface="Arial" charset="0"/>
              </a:rPr>
              <a:t>Recognize methods to improve vaccine confidence.</a:t>
            </a:r>
            <a:endParaRPr lang="en-US" sz="1050" b="1" dirty="0">
              <a:latin typeface="Arial" panose="020B0604020202020204" pitchFamily="34" charset="0"/>
              <a:cs typeface="Arial" panose="020B0604020202020204" pitchFamily="34" charset="0"/>
            </a:endParaRPr>
          </a:p>
          <a:p>
            <a:endParaRPr lang="en-US" sz="1050" b="1"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A Dose of Data: Artificial Intelligence in Pharmacy (Knowledge-Based)</a:t>
            </a:r>
          </a:p>
          <a:p>
            <a:pPr marL="171454" indent="-171454">
              <a:buFont typeface="Arial" panose="020B0604020202020204" pitchFamily="34" charset="0"/>
              <a:buChar char="•"/>
            </a:pPr>
            <a:r>
              <a:rPr lang="en-US" sz="1050" dirty="0">
                <a:latin typeface="Arial" panose="020B0604020202020204" pitchFamily="34" charset="0"/>
                <a:cs typeface="Arial" panose="020B0604020202020204" pitchFamily="34" charset="0"/>
              </a:rPr>
              <a:t>Define different types of machine learning.</a:t>
            </a:r>
          </a:p>
          <a:p>
            <a:pPr marL="171454" indent="-171454">
              <a:buFont typeface="Arial" panose="020B0604020202020204" pitchFamily="34" charset="0"/>
              <a:buChar char="•"/>
            </a:pPr>
            <a:r>
              <a:rPr lang="en-US" sz="1050" dirty="0">
                <a:latin typeface="Arial" panose="020B0604020202020204" pitchFamily="34" charset="0"/>
                <a:cs typeface="Arial" panose="020B0604020202020204" pitchFamily="34" charset="0"/>
              </a:rPr>
              <a:t>Describe practical applications of artificial intelligence in healthcare and pharmacy.</a:t>
            </a:r>
          </a:p>
          <a:p>
            <a:pPr marL="171454" indent="-171454">
              <a:buFont typeface="Arial" panose="020B0604020202020204" pitchFamily="34" charset="0"/>
              <a:buChar char="•"/>
            </a:pPr>
            <a:r>
              <a:rPr lang="en-US" sz="1050" dirty="0">
                <a:latin typeface="Arial" panose="020B0604020202020204" pitchFamily="34" charset="0"/>
                <a:cs typeface="Arial" panose="020B0604020202020204" pitchFamily="34" charset="0"/>
              </a:rPr>
              <a:t>Discuss potential advantages and disadvantages of artificial intelligence implementation.</a:t>
            </a:r>
          </a:p>
          <a:p>
            <a:pPr marL="171454" indent="-171454">
              <a:buFont typeface="Arial" panose="020B0604020202020204" pitchFamily="34" charset="0"/>
              <a:buChar char="•"/>
            </a:pPr>
            <a:r>
              <a:rPr lang="en-US" sz="1050" dirty="0">
                <a:latin typeface="Arial" panose="020B0604020202020204" pitchFamily="34" charset="0"/>
                <a:cs typeface="Arial" panose="020B0604020202020204" pitchFamily="34" charset="0"/>
              </a:rPr>
              <a:t>Identify future directions for utilization of artificial intelligence within pharmacy practice.</a:t>
            </a:r>
            <a:endParaRPr lang="en-US" sz="1050" b="1" dirty="0">
              <a:latin typeface="Arial" panose="020B0604020202020204" pitchFamily="34" charset="0"/>
              <a:cs typeface="Arial" panose="020B0604020202020204" pitchFamily="34" charset="0"/>
            </a:endParaRPr>
          </a:p>
          <a:p>
            <a:endParaRPr lang="en-US" sz="1050" b="1"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Overview and Updates in Diffuse Large B Cell Lymphoma (Knowledge-Based)</a:t>
            </a:r>
          </a:p>
          <a:p>
            <a:pPr marL="171454" indent="-171454">
              <a:buFont typeface="Arial" panose="020B0604020202020204" pitchFamily="34" charset="0"/>
              <a:buChar char="•"/>
            </a:pPr>
            <a:r>
              <a:rPr lang="en-US" sz="1050" dirty="0">
                <a:solidFill>
                  <a:srgbClr val="333F48"/>
                </a:solidFill>
                <a:latin typeface="Arial" panose="020B0604020202020204" pitchFamily="34" charset="0"/>
                <a:ea typeface="Arial" charset="0"/>
                <a:cs typeface="Arial" panose="020B0604020202020204" pitchFamily="34" charset="0"/>
              </a:rPr>
              <a:t>Review background, pathophysiology, staging, and diagnosis of diffuse large B cell lymphoma.</a:t>
            </a:r>
          </a:p>
          <a:p>
            <a:pPr marL="171454" indent="-171454">
              <a:buFont typeface="Arial" panose="020B0604020202020204" pitchFamily="34" charset="0"/>
              <a:buChar char="•"/>
            </a:pPr>
            <a:r>
              <a:rPr lang="en-US" sz="1050" dirty="0">
                <a:solidFill>
                  <a:srgbClr val="333F48"/>
                </a:solidFill>
                <a:latin typeface="Arial" panose="020B0604020202020204" pitchFamily="34" charset="0"/>
                <a:ea typeface="Arial" charset="0"/>
                <a:cs typeface="Arial" panose="020B0604020202020204" pitchFamily="34" charset="0"/>
              </a:rPr>
              <a:t>Explain the treatment of limited and advanced stage diffuse large B cell lymphoma and discuss current literature for the management of diffuse large b cell lymphoma.</a:t>
            </a:r>
          </a:p>
          <a:p>
            <a:pPr marL="171454" indent="-171454">
              <a:buFont typeface="Arial" panose="020B0604020202020204" pitchFamily="34" charset="0"/>
              <a:buChar char="•"/>
            </a:pPr>
            <a:r>
              <a:rPr lang="en-US" sz="1050" dirty="0">
                <a:solidFill>
                  <a:srgbClr val="333F48"/>
                </a:solidFill>
                <a:latin typeface="Arial" panose="020B0604020202020204" pitchFamily="34" charset="0"/>
                <a:ea typeface="Arial" charset="0"/>
                <a:cs typeface="Arial" panose="020B0604020202020204" pitchFamily="34" charset="0"/>
              </a:rPr>
              <a:t>Describe different mechanisms of targeted therapy.</a:t>
            </a:r>
          </a:p>
          <a:p>
            <a:pPr marL="171454" indent="-171454">
              <a:buFont typeface="Arial" panose="020B0604020202020204" pitchFamily="34" charset="0"/>
              <a:buChar char="•"/>
            </a:pPr>
            <a:r>
              <a:rPr lang="en-US" sz="1050" dirty="0">
                <a:solidFill>
                  <a:srgbClr val="333F48"/>
                </a:solidFill>
                <a:latin typeface="Arial" panose="020B0604020202020204" pitchFamily="34" charset="0"/>
                <a:ea typeface="Arial" charset="0"/>
                <a:cs typeface="Arial" panose="020B0604020202020204" pitchFamily="34" charset="0"/>
              </a:rPr>
              <a:t>Summarize supportive care for hematologic malignancies and specific targeted therapies.</a:t>
            </a:r>
          </a:p>
          <a:p>
            <a:pPr>
              <a:lnSpc>
                <a:spcPts val="1240"/>
              </a:lnSpc>
            </a:pPr>
            <a:endParaRPr lang="en-US" sz="1050" b="1" dirty="0">
              <a:solidFill>
                <a:srgbClr val="002855"/>
              </a:solidFill>
              <a:latin typeface="Arial" panose="020B0604020202020204" pitchFamily="34" charset="0"/>
              <a:ea typeface="Arial Black" charset="0"/>
              <a:cs typeface="Arial" panose="020B0604020202020204" pitchFamily="34" charset="0"/>
            </a:endParaRPr>
          </a:p>
          <a:p>
            <a:pPr>
              <a:lnSpc>
                <a:spcPts val="1200"/>
              </a:lnSpc>
            </a:pPr>
            <a:r>
              <a:rPr lang="en-US" sz="1050" dirty="0">
                <a:solidFill>
                  <a:srgbClr val="333F48"/>
                </a:solidFill>
                <a:latin typeface="Arial" charset="0"/>
                <a:ea typeface="Arial" charset="0"/>
                <a:cs typeface="Arial" charset="0"/>
              </a:rPr>
              <a:t>  </a:t>
            </a: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0526" y="228477"/>
            <a:ext cx="208308" cy="177385"/>
          </a:xfrm>
          <a:prstGeom prst="rect">
            <a:avLst/>
          </a:prstGeom>
        </p:spPr>
      </p:pic>
      <p:sp>
        <p:nvSpPr>
          <p:cNvPr id="15" name="TextBox 14"/>
          <p:cNvSpPr txBox="1"/>
          <p:nvPr/>
        </p:nvSpPr>
        <p:spPr>
          <a:xfrm>
            <a:off x="6875635" y="245536"/>
            <a:ext cx="3180942" cy="7522829"/>
          </a:xfrm>
          <a:prstGeom prst="rect">
            <a:avLst/>
          </a:prstGeom>
          <a:noFill/>
        </p:spPr>
        <p:txBody>
          <a:bodyPr wrap="square" rtlCol="0">
            <a:spAutoFit/>
          </a:bodyPr>
          <a:lstStyle/>
          <a:p>
            <a:pPr>
              <a:lnSpc>
                <a:spcPts val="1240"/>
              </a:lnSpc>
            </a:pPr>
            <a:r>
              <a:rPr lang="en-US" sz="1400" b="1" dirty="0">
                <a:solidFill>
                  <a:srgbClr val="002855"/>
                </a:solidFill>
                <a:latin typeface="Arial Black" charset="0"/>
                <a:ea typeface="Arial Black" charset="0"/>
                <a:cs typeface="Arial Black" charset="0"/>
              </a:rPr>
              <a:t>FACULTY</a:t>
            </a:r>
            <a:endParaRPr lang="en-US" sz="1400" b="1" dirty="0">
              <a:solidFill>
                <a:srgbClr val="333F48"/>
              </a:solidFill>
              <a:latin typeface="Arial" charset="0"/>
              <a:ea typeface="Arial" charset="0"/>
              <a:cs typeface="Arial" charset="0"/>
            </a:endParaRPr>
          </a:p>
          <a:p>
            <a:endParaRPr lang="en-US" sz="300" b="1" dirty="0">
              <a:latin typeface="Arial" charset="0"/>
              <a:ea typeface="Arial" charset="0"/>
              <a:cs typeface="Arial" charset="0"/>
            </a:endParaRPr>
          </a:p>
          <a:p>
            <a:r>
              <a:rPr lang="en-US" sz="1000" b="1" dirty="0">
                <a:latin typeface="Arial" charset="0"/>
                <a:ea typeface="Arial" charset="0"/>
                <a:cs typeface="Arial" charset="0"/>
              </a:rPr>
              <a:t>Emily </a:t>
            </a:r>
            <a:r>
              <a:rPr lang="en-US" sz="1000" b="1" dirty="0" err="1">
                <a:latin typeface="Arial" charset="0"/>
                <a:ea typeface="Arial" charset="0"/>
                <a:cs typeface="Arial" charset="0"/>
              </a:rPr>
              <a:t>Gajda</a:t>
            </a:r>
            <a:r>
              <a:rPr lang="en-US" sz="1000" b="1" dirty="0">
                <a:latin typeface="Arial" charset="0"/>
                <a:ea typeface="Arial" charset="0"/>
                <a:cs typeface="Arial" charset="0"/>
              </a:rPr>
              <a:t>, PharmD, MHA</a:t>
            </a:r>
          </a:p>
          <a:p>
            <a:pPr lvl="0"/>
            <a:r>
              <a:rPr lang="en-US" sz="1000" dirty="0">
                <a:latin typeface="Arial" charset="0"/>
                <a:ea typeface="Arial" charset="0"/>
                <a:cs typeface="Arial" charset="0"/>
              </a:rPr>
              <a:t>PGY-2 Health-System Pharmacy Administration   and Leadership Resident</a:t>
            </a:r>
          </a:p>
          <a:p>
            <a:pPr lvl="0"/>
            <a:r>
              <a:rPr lang="en-US" sz="1000" dirty="0">
                <a:latin typeface="Arial" charset="0"/>
                <a:ea typeface="Arial" charset="0"/>
                <a:cs typeface="Arial" charset="0"/>
              </a:rPr>
              <a:t>West Virginia University Medicine</a:t>
            </a:r>
          </a:p>
          <a:p>
            <a:pPr lvl="0"/>
            <a:r>
              <a:rPr lang="en-US" sz="1000" dirty="0">
                <a:latin typeface="Arial" charset="0"/>
                <a:ea typeface="Arial" charset="0"/>
                <a:cs typeface="Arial" charset="0"/>
              </a:rPr>
              <a:t>Morgantown, WV</a:t>
            </a:r>
          </a:p>
          <a:p>
            <a:pPr lvl="0"/>
            <a:endParaRPr lang="en-US" sz="600" b="1" dirty="0">
              <a:latin typeface="Arial" charset="0"/>
              <a:ea typeface="Arial" charset="0"/>
              <a:cs typeface="Arial" charset="0"/>
            </a:endParaRPr>
          </a:p>
          <a:p>
            <a:pPr>
              <a:lnSpc>
                <a:spcPts val="1001"/>
              </a:lnSpc>
            </a:pPr>
            <a:endParaRPr lang="en-US" sz="1000" b="1" dirty="0">
              <a:latin typeface="Arial" charset="0"/>
              <a:ea typeface="Arial" charset="0"/>
              <a:cs typeface="Arial" charset="0"/>
            </a:endParaRPr>
          </a:p>
          <a:p>
            <a:pPr>
              <a:lnSpc>
                <a:spcPts val="1001"/>
              </a:lnSpc>
            </a:pPr>
            <a:r>
              <a:rPr lang="en-US" sz="1000" b="1" dirty="0">
                <a:latin typeface="Arial" charset="0"/>
                <a:ea typeface="Arial" charset="0"/>
                <a:cs typeface="Arial" charset="0"/>
              </a:rPr>
              <a:t>Erin </a:t>
            </a:r>
            <a:r>
              <a:rPr lang="en-US" sz="1000" b="1" dirty="0" err="1">
                <a:latin typeface="Arial" charset="0"/>
                <a:ea typeface="Arial" charset="0"/>
                <a:cs typeface="Arial" charset="0"/>
              </a:rPr>
              <a:t>Lexner</a:t>
            </a:r>
            <a:r>
              <a:rPr lang="en-US" sz="1000" b="1" dirty="0">
                <a:latin typeface="Arial" charset="0"/>
                <a:ea typeface="Arial" charset="0"/>
                <a:cs typeface="Arial" charset="0"/>
              </a:rPr>
              <a:t>, PharmD, BCPS</a:t>
            </a:r>
          </a:p>
          <a:p>
            <a:pPr lvl="0"/>
            <a:r>
              <a:rPr lang="en-US" sz="1000" dirty="0">
                <a:latin typeface="Arial" charset="0"/>
                <a:ea typeface="Arial" charset="0"/>
                <a:cs typeface="Arial" charset="0"/>
              </a:rPr>
              <a:t>PGY-2 Oncology Resident</a:t>
            </a:r>
          </a:p>
          <a:p>
            <a:pPr lvl="0"/>
            <a:r>
              <a:rPr lang="en-US" sz="1000" dirty="0">
                <a:latin typeface="Arial" charset="0"/>
                <a:ea typeface="Arial" charset="0"/>
                <a:cs typeface="Arial" charset="0"/>
              </a:rPr>
              <a:t>West Virginia University Medicine</a:t>
            </a:r>
          </a:p>
          <a:p>
            <a:pPr lvl="0"/>
            <a:r>
              <a:rPr lang="en-US" sz="1000" dirty="0">
                <a:latin typeface="Arial" charset="0"/>
                <a:ea typeface="Arial" charset="0"/>
                <a:cs typeface="Arial" charset="0"/>
              </a:rPr>
              <a:t>Morgantown, WV</a:t>
            </a:r>
          </a:p>
          <a:p>
            <a:pPr>
              <a:lnSpc>
                <a:spcPts val="1001"/>
              </a:lnSpc>
            </a:pPr>
            <a:endParaRPr lang="en-US" sz="600" b="1" dirty="0">
              <a:latin typeface="Arial" charset="0"/>
              <a:ea typeface="Arial" charset="0"/>
              <a:cs typeface="Arial" charset="0"/>
            </a:endParaRPr>
          </a:p>
          <a:p>
            <a:pPr>
              <a:lnSpc>
                <a:spcPts val="1240"/>
              </a:lnSpc>
            </a:pPr>
            <a:endParaRPr lang="en-US" sz="1000" b="1" dirty="0">
              <a:latin typeface="Arial" charset="0"/>
              <a:ea typeface="Arial" charset="0"/>
              <a:cs typeface="Arial" charset="0"/>
            </a:endParaRPr>
          </a:p>
          <a:p>
            <a:pPr>
              <a:lnSpc>
                <a:spcPts val="1240"/>
              </a:lnSpc>
            </a:pPr>
            <a:r>
              <a:rPr lang="en-US" sz="1000" b="1" dirty="0">
                <a:latin typeface="Arial" charset="0"/>
                <a:ea typeface="Arial" charset="0"/>
                <a:cs typeface="Arial" charset="0"/>
              </a:rPr>
              <a:t>Krista D. Capehart, PharmD, </a:t>
            </a:r>
            <a:r>
              <a:rPr lang="en-US" sz="1000" b="1" dirty="0" err="1">
                <a:latin typeface="Arial" charset="0"/>
                <a:ea typeface="Arial" charset="0"/>
                <a:cs typeface="Arial" charset="0"/>
              </a:rPr>
              <a:t>MSPharm</a:t>
            </a:r>
            <a:r>
              <a:rPr lang="en-US" sz="1000" b="1" dirty="0">
                <a:latin typeface="Arial" charset="0"/>
                <a:ea typeface="Arial" charset="0"/>
                <a:cs typeface="Arial" charset="0"/>
              </a:rPr>
              <a:t>, BCACP,     </a:t>
            </a:r>
            <a:r>
              <a:rPr lang="en-US" sz="1000" b="1" dirty="0" err="1">
                <a:latin typeface="Arial" charset="0"/>
                <a:ea typeface="Arial" charset="0"/>
                <a:cs typeface="Arial" charset="0"/>
              </a:rPr>
              <a:t>FAPhA</a:t>
            </a:r>
            <a:r>
              <a:rPr lang="en-US" sz="1000" b="1" dirty="0">
                <a:latin typeface="Arial" charset="0"/>
                <a:ea typeface="Arial" charset="0"/>
                <a:cs typeface="Arial" charset="0"/>
              </a:rPr>
              <a:t>, AE-C </a:t>
            </a:r>
          </a:p>
          <a:p>
            <a:pPr>
              <a:lnSpc>
                <a:spcPts val="1240"/>
              </a:lnSpc>
            </a:pPr>
            <a:r>
              <a:rPr lang="en-US" sz="1000" dirty="0">
                <a:latin typeface="Arial" charset="0"/>
                <a:ea typeface="Arial" charset="0"/>
                <a:cs typeface="Arial" charset="0"/>
              </a:rPr>
              <a:t>West Virginia University School of Pharmacy</a:t>
            </a:r>
          </a:p>
          <a:p>
            <a:pPr>
              <a:lnSpc>
                <a:spcPts val="1240"/>
              </a:lnSpc>
            </a:pPr>
            <a:r>
              <a:rPr lang="en-US" sz="1000" dirty="0">
                <a:latin typeface="Arial" charset="0"/>
                <a:ea typeface="Arial" charset="0"/>
                <a:cs typeface="Arial" charset="0"/>
              </a:rPr>
              <a:t>Clinical Professor </a:t>
            </a:r>
          </a:p>
          <a:p>
            <a:pPr>
              <a:lnSpc>
                <a:spcPts val="1240"/>
              </a:lnSpc>
            </a:pPr>
            <a:r>
              <a:rPr lang="en-US" sz="1000" dirty="0">
                <a:latin typeface="Arial" charset="0"/>
                <a:ea typeface="Arial" charset="0"/>
                <a:cs typeface="Arial" charset="0"/>
              </a:rPr>
              <a:t>Director of the Wigner Institute for Advanced Pharmacy Practice, Education, and Research </a:t>
            </a:r>
          </a:p>
          <a:p>
            <a:pPr>
              <a:lnSpc>
                <a:spcPts val="1240"/>
              </a:lnSpc>
            </a:pPr>
            <a:r>
              <a:rPr lang="en-US" sz="1000" dirty="0">
                <a:latin typeface="Arial" charset="0"/>
                <a:ea typeface="Arial" charset="0"/>
                <a:cs typeface="Arial" charset="0"/>
              </a:rPr>
              <a:t>Director of Professional and Regulatory Affairs</a:t>
            </a:r>
          </a:p>
          <a:p>
            <a:pPr>
              <a:lnSpc>
                <a:spcPts val="1240"/>
              </a:lnSpc>
            </a:pPr>
            <a:r>
              <a:rPr lang="en-US" sz="1000" dirty="0">
                <a:latin typeface="Arial" charset="0"/>
                <a:ea typeface="Arial" charset="0"/>
                <a:cs typeface="Arial" charset="0"/>
              </a:rPr>
              <a:t>West Virginia Board of Pharmacy</a:t>
            </a:r>
          </a:p>
          <a:p>
            <a:pPr>
              <a:lnSpc>
                <a:spcPts val="1240"/>
              </a:lnSpc>
              <a:spcAft>
                <a:spcPts val="800"/>
              </a:spcAft>
            </a:pPr>
            <a:r>
              <a:rPr lang="en-US" sz="1000" dirty="0">
                <a:latin typeface="Arial" charset="0"/>
                <a:ea typeface="Arial" charset="0"/>
                <a:cs typeface="Arial" charset="0"/>
              </a:rPr>
              <a:t>Charleston, WV</a:t>
            </a:r>
          </a:p>
          <a:p>
            <a:endParaRPr lang="en-US" sz="600" dirty="0">
              <a:solidFill>
                <a:srgbClr val="333F48"/>
              </a:solidFill>
              <a:latin typeface="Arial"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endParaRPr lang="en-US" sz="1400" dirty="0">
              <a:solidFill>
                <a:srgbClr val="333F48"/>
              </a:solidFill>
              <a:latin typeface="Arial Black" panose="020B0A04020102020204" pitchFamily="34" charset="0"/>
              <a:ea typeface="Arial" charset="0"/>
              <a:cs typeface="Arial" charset="0"/>
            </a:endParaRPr>
          </a:p>
          <a:p>
            <a:pPr lvl="0">
              <a:lnSpc>
                <a:spcPts val="1240"/>
              </a:lnSpc>
            </a:pPr>
            <a:r>
              <a:rPr lang="en-US" sz="1600" b="1" dirty="0">
                <a:solidFill>
                  <a:srgbClr val="002855"/>
                </a:solidFill>
                <a:latin typeface="Arial Black" charset="0"/>
                <a:ea typeface="Arial Black" charset="0"/>
                <a:cs typeface="Arial Black" charset="0"/>
              </a:rPr>
              <a:t>CONTINUING EDUCATION</a:t>
            </a:r>
          </a:p>
          <a:p>
            <a:pPr lvl="0" defTabSz="457211">
              <a:lnSpc>
                <a:spcPts val="1001"/>
              </a:lnSpc>
              <a:tabLst>
                <a:tab pos="0" algn="l"/>
              </a:tabLst>
            </a:pPr>
            <a:r>
              <a:rPr lang="en-US" sz="1001" dirty="0">
                <a:solidFill>
                  <a:srgbClr val="333F48"/>
                </a:solidFill>
                <a:latin typeface="Arial" charset="0"/>
                <a:ea typeface="Arial" charset="0"/>
                <a:cs typeface="Arial" charset="0"/>
              </a:rPr>
              <a:t>		</a:t>
            </a:r>
            <a:r>
              <a:rPr lang="en-US" sz="850" dirty="0">
                <a:solidFill>
                  <a:srgbClr val="333F48"/>
                </a:solidFill>
                <a:latin typeface="Arial" panose="020B0604020202020204" pitchFamily="34" charset="0"/>
                <a:ea typeface="Arial" charset="0"/>
                <a:cs typeface="Arial" panose="020B0604020202020204" pitchFamily="34" charset="0"/>
              </a:rPr>
              <a:t>West Virginia University School of Pharmacy is          		accredited by the Accreditation Council for 			Pharmacy Education as a provider of continuing 		pharmacy education. This activity is accredited up to a total of 4.0 contact hours, or 0.4 CEUs, for pharmacists. WVU School of Pharmacy will report your participation in the activity to NABP CPE Monitor within 4-6 weeks for all participants who successfully complete each session. Successful completion includes attending the entire session, signing the attendance sheet and completing an online evaluation form for each activity attended. Transcripts of CPE can be printed from NABP CPE Monitor.  If needed, statements of attendance may be printed at </a:t>
            </a:r>
            <a:r>
              <a:rPr lang="en-US" sz="850" b="1" dirty="0">
                <a:solidFill>
                  <a:srgbClr val="333F48"/>
                </a:solidFill>
                <a:latin typeface="Arial" panose="020B0604020202020204" pitchFamily="34" charset="0"/>
                <a:ea typeface="Arial" charset="0"/>
                <a:cs typeface="Arial" panose="020B0604020202020204" pitchFamily="34" charset="0"/>
              </a:rPr>
              <a:t>pharmacyce.wvu.edu/user/login.   </a:t>
            </a:r>
            <a:endParaRPr lang="en-US" sz="850" dirty="0">
              <a:solidFill>
                <a:srgbClr val="333F48"/>
              </a:solidFill>
              <a:latin typeface="Arial" panose="020B0604020202020204" pitchFamily="34" charset="0"/>
              <a:ea typeface="Arial"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p>
            <a:pPr>
              <a:lnSpc>
                <a:spcPts val="1240"/>
              </a:lnSpc>
            </a:pPr>
            <a:endParaRPr lang="en-US" sz="800" i="1" dirty="0">
              <a:solidFill>
                <a:srgbClr val="333F48"/>
              </a:solidFill>
              <a:latin typeface="Arial" charset="0"/>
              <a:ea typeface="Arial" charset="0"/>
              <a:cs typeface="Arial" charset="0"/>
            </a:endParaRPr>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3403" y="234356"/>
            <a:ext cx="208308" cy="177385"/>
          </a:xfrm>
          <a:prstGeom prst="rect">
            <a:avLst/>
          </a:prstGeom>
        </p:spPr>
      </p:pic>
      <p:pic>
        <p:nvPicPr>
          <p:cNvPr id="17" name="Picture 16"/>
          <p:cNvPicPr/>
          <p:nvPr/>
        </p:nvPicPr>
        <p:blipFill>
          <a:blip r:embed="rId5" cstate="print">
            <a:extLst>
              <a:ext uri="{28A0092B-C50C-407E-A947-70E740481C1C}">
                <a14:useLocalDpi xmlns:a14="http://schemas.microsoft.com/office/drawing/2010/main" val="0"/>
              </a:ext>
            </a:extLst>
          </a:blip>
          <a:stretch>
            <a:fillRect/>
          </a:stretch>
        </p:blipFill>
        <p:spPr>
          <a:xfrm>
            <a:off x="6972375" y="5594685"/>
            <a:ext cx="444500" cy="469901"/>
          </a:xfrm>
          <a:prstGeom prst="rect">
            <a:avLst/>
          </a:prstGeom>
        </p:spPr>
      </p:pic>
      <p:pic>
        <p:nvPicPr>
          <p:cNvPr id="21" name="Picture 20">
            <a:extLst>
              <a:ext uri="{FF2B5EF4-FFF2-40B4-BE49-F238E27FC236}">
                <a16:creationId xmlns:a16="http://schemas.microsoft.com/office/drawing/2014/main" id="{BAFF3C46-44F6-46E9-A72A-F0BE235B5F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829" y="6272892"/>
            <a:ext cx="208308" cy="177385"/>
          </a:xfrm>
          <a:prstGeom prst="rect">
            <a:avLst/>
          </a:prstGeom>
        </p:spPr>
      </p:pic>
      <p:pic>
        <p:nvPicPr>
          <p:cNvPr id="18" name="Picture 17">
            <a:extLst>
              <a:ext uri="{FF2B5EF4-FFF2-40B4-BE49-F238E27FC236}">
                <a16:creationId xmlns:a16="http://schemas.microsoft.com/office/drawing/2014/main" id="{7CB2D4F3-F940-428E-8883-21EA2AA4B6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1481" y="5378016"/>
            <a:ext cx="208308" cy="177385"/>
          </a:xfrm>
          <a:prstGeom prst="rect">
            <a:avLst/>
          </a:prstGeom>
        </p:spPr>
      </p:pic>
    </p:spTree>
    <p:extLst>
      <p:ext uri="{BB962C8B-B14F-4D97-AF65-F5344CB8AC3E}">
        <p14:creationId xmlns:p14="http://schemas.microsoft.com/office/powerpoint/2010/main" val="11643948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4935</TotalTime>
  <Words>1152</Words>
  <Application>Microsoft Office PowerPoint</Application>
  <PresentationFormat>Custom</PresentationFormat>
  <Paragraphs>140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Black</vt:lpstr>
      <vt:lpstr>Arial Narrow</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Hindman, Lori</cp:lastModifiedBy>
  <cp:revision>164</cp:revision>
  <cp:lastPrinted>2023-05-23T17:34:44Z</cp:lastPrinted>
  <dcterms:created xsi:type="dcterms:W3CDTF">2017-07-10T14:24:11Z</dcterms:created>
  <dcterms:modified xsi:type="dcterms:W3CDTF">2025-05-16T21:05:25Z</dcterms:modified>
</cp:coreProperties>
</file>