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8" r:id="rId3"/>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333F48"/>
    <a:srgbClr val="EAAA00"/>
    <a:srgbClr val="6E62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294"/>
    <p:restoredTop sz="94686"/>
  </p:normalViewPr>
  <p:slideViewPr>
    <p:cSldViewPr snapToGrid="0" snapToObjects="1" showGuides="1">
      <p:cViewPr varScale="1">
        <p:scale>
          <a:sx n="101" d="100"/>
          <a:sy n="101" d="100"/>
        </p:scale>
        <p:origin x="2316" y="78"/>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2830" tIns="46415" rIns="92830" bIns="46415" rtlCol="0"/>
          <a:lstStyle>
            <a:lvl1pPr algn="r">
              <a:defRPr sz="1200"/>
            </a:lvl1pPr>
          </a:lstStyle>
          <a:p>
            <a:fld id="{BB189552-07D6-C944-BDEB-D97299EADC75}" type="datetimeFigureOut">
              <a:rPr lang="en-US" smtClean="0"/>
              <a:t>4/9/2025</a:t>
            </a:fld>
            <a:endParaRPr lang="en-US" dirty="0"/>
          </a:p>
        </p:txBody>
      </p:sp>
      <p:sp>
        <p:nvSpPr>
          <p:cNvPr id="4" name="Slide Image Placeholder 3"/>
          <p:cNvSpPr>
            <a:spLocks noGrp="1" noRot="1" noChangeAspect="1"/>
          </p:cNvSpPr>
          <p:nvPr>
            <p:ph type="sldImg" idx="2"/>
          </p:nvPr>
        </p:nvSpPr>
        <p:spPr>
          <a:xfrm>
            <a:off x="1474788" y="1162050"/>
            <a:ext cx="4060825" cy="3138488"/>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2830" tIns="46415" rIns="92830" bIns="46415" rtlCol="0" anchor="b"/>
          <a:lstStyle>
            <a:lvl1pPr algn="r">
              <a:defRPr sz="1200"/>
            </a:lvl1pPr>
          </a:lstStyle>
          <a:p>
            <a:fld id="{12F53EBA-180D-C24A-93CB-D1E5D5EA3F1C}" type="slidenum">
              <a:rPr lang="en-US" smtClean="0"/>
              <a:t>‹#›</a:t>
            </a:fld>
            <a:endParaRPr lang="en-US" dirty="0"/>
          </a:p>
        </p:txBody>
      </p:sp>
    </p:spTree>
    <p:extLst>
      <p:ext uri="{BB962C8B-B14F-4D97-AF65-F5344CB8AC3E}">
        <p14:creationId xmlns:p14="http://schemas.microsoft.com/office/powerpoint/2010/main" val="1266626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F53EBA-180D-C24A-93CB-D1E5D5EA3F1C}" type="slidenum">
              <a:rPr lang="en-US" smtClean="0"/>
              <a:t>1</a:t>
            </a:fld>
            <a:endParaRPr lang="en-US" dirty="0"/>
          </a:p>
        </p:txBody>
      </p:sp>
    </p:spTree>
    <p:extLst>
      <p:ext uri="{BB962C8B-B14F-4D97-AF65-F5344CB8AC3E}">
        <p14:creationId xmlns:p14="http://schemas.microsoft.com/office/powerpoint/2010/main" val="178259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F53EBA-180D-C24A-93CB-D1E5D5EA3F1C}" type="slidenum">
              <a:rPr lang="en-US" smtClean="0"/>
              <a:t>2</a:t>
            </a:fld>
            <a:endParaRPr lang="en-US" dirty="0"/>
          </a:p>
        </p:txBody>
      </p:sp>
    </p:spTree>
    <p:extLst>
      <p:ext uri="{BB962C8B-B14F-4D97-AF65-F5344CB8AC3E}">
        <p14:creationId xmlns:p14="http://schemas.microsoft.com/office/powerpoint/2010/main" val="894416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83929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76703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014193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32105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207237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96330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11131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254079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1902854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95438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Drag picture to placeholder or click icon to add</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862EA31-1033-7C49-9056-DA5D27430E28}"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F0CF1B-7D1A-3645-9CDC-435C0869A6E2}" type="slidenum">
              <a:rPr lang="en-US" smtClean="0"/>
              <a:t>‹#›</a:t>
            </a:fld>
            <a:endParaRPr lang="en-US" dirty="0"/>
          </a:p>
        </p:txBody>
      </p:sp>
    </p:spTree>
    <p:extLst>
      <p:ext uri="{BB962C8B-B14F-4D97-AF65-F5344CB8AC3E}">
        <p14:creationId xmlns:p14="http://schemas.microsoft.com/office/powerpoint/2010/main" val="839958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0862EA31-1033-7C49-9056-DA5D27430E28}" type="datetimeFigureOut">
              <a:rPr lang="en-US" smtClean="0"/>
              <a:t>4/9/2025</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75F0CF1B-7D1A-3645-9CDC-435C0869A6E2}" type="slidenum">
              <a:rPr lang="en-US" smtClean="0"/>
              <a:t>‹#›</a:t>
            </a:fld>
            <a:endParaRPr lang="en-US" dirty="0"/>
          </a:p>
        </p:txBody>
      </p:sp>
    </p:spTree>
    <p:extLst>
      <p:ext uri="{BB962C8B-B14F-4D97-AF65-F5344CB8AC3E}">
        <p14:creationId xmlns:p14="http://schemas.microsoft.com/office/powerpoint/2010/main" val="1360706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harmacyce.wvu.edu/user/logi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13106455"/>
              </p:ext>
            </p:extLst>
          </p:nvPr>
        </p:nvGraphicFramePr>
        <p:xfrm>
          <a:off x="0" y="-3557"/>
          <a:ext cx="10058400" cy="7775957"/>
        </p:xfrm>
        <a:graphic>
          <a:graphicData uri="http://schemas.openxmlformats.org/drawingml/2006/table">
            <a:tbl>
              <a:tblPr firstRow="1" bandRow="1">
                <a:tableStyleId>{2D5ABB26-0587-4C30-8999-92F81FD0307C}</a:tableStyleId>
              </a:tblPr>
              <a:tblGrid>
                <a:gridCol w="3319592">
                  <a:extLst>
                    <a:ext uri="{9D8B030D-6E8A-4147-A177-3AD203B41FA5}">
                      <a16:colId xmlns:a16="http://schemas.microsoft.com/office/drawing/2014/main" val="20000"/>
                    </a:ext>
                  </a:extLst>
                </a:gridCol>
                <a:gridCol w="3369404">
                  <a:extLst>
                    <a:ext uri="{9D8B030D-6E8A-4147-A177-3AD203B41FA5}">
                      <a16:colId xmlns:a16="http://schemas.microsoft.com/office/drawing/2014/main" val="20001"/>
                    </a:ext>
                  </a:extLst>
                </a:gridCol>
                <a:gridCol w="3369404">
                  <a:extLst>
                    <a:ext uri="{9D8B030D-6E8A-4147-A177-3AD203B41FA5}">
                      <a16:colId xmlns:a16="http://schemas.microsoft.com/office/drawing/2014/main" val="20002"/>
                    </a:ext>
                  </a:extLst>
                </a:gridCol>
              </a:tblGrid>
              <a:tr h="7775957">
                <a:tc>
                  <a:txBody>
                    <a:bodyPr/>
                    <a:lstStyle/>
                    <a:p>
                      <a:endParaRPr lang="en-US" dirty="0"/>
                    </a:p>
                  </a:txBody>
                  <a:tcP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dirty="0"/>
                    </a:p>
                  </a:txBody>
                  <a:tcP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dirty="0"/>
                    </a:p>
                  </a:txBody>
                  <a:tcP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TextBox 5"/>
          <p:cNvSpPr txBox="1"/>
          <p:nvPr/>
        </p:nvSpPr>
        <p:spPr>
          <a:xfrm>
            <a:off x="85725" y="242189"/>
            <a:ext cx="3233547" cy="5714641"/>
          </a:xfrm>
          <a:prstGeom prst="rect">
            <a:avLst/>
          </a:prstGeom>
          <a:noFill/>
        </p:spPr>
        <p:txBody>
          <a:bodyPr wrap="square" rtlCol="0">
            <a:spAutoFit/>
          </a:bodyPr>
          <a:lstStyle/>
          <a:p>
            <a:pPr>
              <a:lnSpc>
                <a:spcPts val="1240"/>
              </a:lnSpc>
            </a:pPr>
            <a:r>
              <a:rPr lang="en-US" sz="1200" b="1" dirty="0">
                <a:solidFill>
                  <a:srgbClr val="002855"/>
                </a:solidFill>
                <a:latin typeface="Arial Narrow" charset="0"/>
                <a:ea typeface="Arial Narrow" charset="0"/>
                <a:cs typeface="Arial Narrow" charset="0"/>
              </a:rPr>
              <a:t>   </a:t>
            </a:r>
            <a:r>
              <a:rPr lang="en-US" sz="1200" b="1" dirty="0">
                <a:solidFill>
                  <a:srgbClr val="002855"/>
                </a:solidFill>
                <a:latin typeface="Arial Black" charset="0"/>
                <a:ea typeface="Arial Black" charset="0"/>
                <a:cs typeface="Arial Black" charset="0"/>
              </a:rPr>
              <a:t>REGISTRATION</a:t>
            </a:r>
          </a:p>
          <a:p>
            <a:pPr lvl="0">
              <a:lnSpc>
                <a:spcPts val="1000"/>
              </a:lnSpc>
            </a:pPr>
            <a:r>
              <a:rPr lang="en-US" sz="800" dirty="0">
                <a:solidFill>
                  <a:srgbClr val="333F48"/>
                </a:solidFill>
                <a:latin typeface="Arial" charset="0"/>
                <a:ea typeface="Arial" charset="0"/>
                <a:cs typeface="Arial" charset="0"/>
              </a:rPr>
              <a:t>The registration fee includes continuing education, breaks, and lunch. The Office of Continuing Education reserves the right to cancel the activity due to low registration. If it is canceled, we will contact registrants via phone or email. Please direct any questions to Lori Hindman, Program Specialist, at 304-293-5103, or</a:t>
            </a:r>
          </a:p>
          <a:p>
            <a:pPr lvl="0">
              <a:lnSpc>
                <a:spcPts val="1000"/>
              </a:lnSpc>
            </a:pPr>
            <a:r>
              <a:rPr lang="en-US" sz="800" dirty="0">
                <a:solidFill>
                  <a:srgbClr val="333F48"/>
                </a:solidFill>
                <a:latin typeface="Arial" charset="0"/>
                <a:ea typeface="Arial" charset="0"/>
                <a:cs typeface="Arial" charset="0"/>
              </a:rPr>
              <a:t>Dr. Matt Blommel, Director, at 304-293-1467. </a:t>
            </a:r>
          </a:p>
          <a:p>
            <a:pPr lvl="0">
              <a:lnSpc>
                <a:spcPts val="1000"/>
              </a:lnSpc>
            </a:pPr>
            <a:r>
              <a:rPr lang="en-US" sz="800" dirty="0">
                <a:solidFill>
                  <a:srgbClr val="333F48"/>
                </a:solidFill>
                <a:latin typeface="Arial" charset="0"/>
                <a:ea typeface="Arial" charset="0"/>
                <a:cs typeface="Arial" charset="0"/>
              </a:rPr>
              <a:t> </a:t>
            </a:r>
          </a:p>
          <a:p>
            <a:pPr lvl="0">
              <a:lnSpc>
                <a:spcPts val="1000"/>
              </a:lnSpc>
            </a:pPr>
            <a:r>
              <a:rPr lang="en-US" sz="800" dirty="0">
                <a:solidFill>
                  <a:srgbClr val="333F48"/>
                </a:solidFill>
                <a:latin typeface="Arial" charset="0"/>
                <a:ea typeface="Arial" charset="0"/>
                <a:cs typeface="Arial" charset="0"/>
              </a:rPr>
              <a:t>Please register online at </a:t>
            </a:r>
            <a:r>
              <a:rPr lang="en-US" sz="1000" b="1" u="sng" dirty="0">
                <a:solidFill>
                  <a:srgbClr val="0070C0"/>
                </a:solidFill>
                <a:latin typeface="Arial" charset="0"/>
                <a:ea typeface="Arial" charset="0"/>
                <a:cs typeface="Arial" charset="0"/>
                <a:hlinkClick r:id="rId3">
                  <a:extLst>
                    <a:ext uri="{A12FA001-AC4F-418D-AE19-62706E023703}">
                      <ahyp:hlinkClr xmlns:ahyp="http://schemas.microsoft.com/office/drawing/2018/hyperlinkcolor" val="tx"/>
                    </a:ext>
                  </a:extLst>
                </a:hlinkClick>
              </a:rPr>
              <a:t>https://pharmacyce.wvu.edu/user/login</a:t>
            </a:r>
            <a:endParaRPr lang="en-US" sz="1000" dirty="0">
              <a:solidFill>
                <a:srgbClr val="333F48"/>
              </a:solidFill>
              <a:latin typeface="Arial" charset="0"/>
              <a:ea typeface="Arial" charset="0"/>
              <a:cs typeface="Arial" charset="0"/>
            </a:endParaRPr>
          </a:p>
          <a:p>
            <a:pPr lvl="0">
              <a:lnSpc>
                <a:spcPts val="1000"/>
              </a:lnSpc>
            </a:pPr>
            <a:r>
              <a:rPr lang="en-US" sz="800" dirty="0">
                <a:solidFill>
                  <a:srgbClr val="333F48"/>
                </a:solidFill>
                <a:latin typeface="Arial" charset="0"/>
                <a:ea typeface="Arial" charset="0"/>
                <a:cs typeface="Arial" charset="0"/>
              </a:rPr>
              <a:t>If you cannot register online, please mail or fax the form below to:</a:t>
            </a:r>
          </a:p>
          <a:p>
            <a:pPr lvl="0">
              <a:lnSpc>
                <a:spcPts val="1000"/>
              </a:lnSpc>
            </a:pPr>
            <a:r>
              <a:rPr lang="en-US" sz="800" dirty="0">
                <a:solidFill>
                  <a:srgbClr val="333F48"/>
                </a:solidFill>
                <a:latin typeface="Arial" charset="0"/>
                <a:ea typeface="Arial" charset="0"/>
                <a:cs typeface="Arial" charset="0"/>
              </a:rPr>
              <a:t> </a:t>
            </a:r>
          </a:p>
          <a:p>
            <a:pPr lvl="0">
              <a:lnSpc>
                <a:spcPts val="1000"/>
              </a:lnSpc>
            </a:pPr>
            <a:r>
              <a:rPr lang="en-US" sz="800" b="1" dirty="0">
                <a:solidFill>
                  <a:srgbClr val="333F48"/>
                </a:solidFill>
                <a:latin typeface="Arial" charset="0"/>
                <a:ea typeface="Arial" charset="0"/>
                <a:cs typeface="Arial" charset="0"/>
              </a:rPr>
              <a:t>WVU School of Pharmacy </a:t>
            </a:r>
          </a:p>
          <a:p>
            <a:pPr lvl="0">
              <a:lnSpc>
                <a:spcPts val="1000"/>
              </a:lnSpc>
            </a:pPr>
            <a:r>
              <a:rPr lang="en-US" sz="800" b="1" dirty="0">
                <a:solidFill>
                  <a:srgbClr val="333F48"/>
                </a:solidFill>
                <a:latin typeface="Arial" charset="0"/>
                <a:ea typeface="Arial" charset="0"/>
                <a:cs typeface="Arial" charset="0"/>
              </a:rPr>
              <a:t>PO Box 9540</a:t>
            </a:r>
          </a:p>
          <a:p>
            <a:pPr lvl="0">
              <a:lnSpc>
                <a:spcPts val="1000"/>
              </a:lnSpc>
            </a:pPr>
            <a:r>
              <a:rPr lang="en-US" sz="800" b="1" dirty="0">
                <a:solidFill>
                  <a:srgbClr val="333F48"/>
                </a:solidFill>
                <a:latin typeface="Arial" charset="0"/>
                <a:ea typeface="Arial" charset="0"/>
                <a:cs typeface="Arial" charset="0"/>
              </a:rPr>
              <a:t>Morgantown, WV 26506-9540</a:t>
            </a:r>
          </a:p>
          <a:p>
            <a:pPr lvl="0">
              <a:lnSpc>
                <a:spcPts val="1000"/>
              </a:lnSpc>
            </a:pPr>
            <a:r>
              <a:rPr lang="en-US" sz="800" b="1" dirty="0">
                <a:solidFill>
                  <a:srgbClr val="333F48"/>
                </a:solidFill>
                <a:latin typeface="Arial" charset="0"/>
                <a:ea typeface="Arial" charset="0"/>
                <a:cs typeface="Arial" charset="0"/>
              </a:rPr>
              <a:t>Fax: 304-293-7672</a:t>
            </a:r>
          </a:p>
          <a:p>
            <a:pPr lvl="0">
              <a:lnSpc>
                <a:spcPts val="1000"/>
              </a:lnSpc>
            </a:pPr>
            <a:r>
              <a:rPr lang="en-US" sz="800" dirty="0">
                <a:solidFill>
                  <a:srgbClr val="333F48"/>
                </a:solidFill>
                <a:latin typeface="Arial" charset="0"/>
                <a:ea typeface="Arial" charset="0"/>
                <a:cs typeface="Arial" charset="0"/>
              </a:rPr>
              <a:t> </a:t>
            </a:r>
          </a:p>
          <a:p>
            <a:pPr lvl="0">
              <a:lnSpc>
                <a:spcPts val="1000"/>
              </a:lnSpc>
            </a:pPr>
            <a:r>
              <a:rPr lang="en-US" sz="800" b="1" u="sng" dirty="0">
                <a:solidFill>
                  <a:srgbClr val="333F48"/>
                </a:solidFill>
                <a:latin typeface="Arial" charset="0"/>
                <a:ea typeface="Arial" charset="0"/>
                <a:cs typeface="Arial" charset="0"/>
              </a:rPr>
              <a:t>All Day Pharmacist	Fee                 </a:t>
            </a:r>
            <a:r>
              <a:rPr lang="en-US" sz="800" b="1" dirty="0">
                <a:solidFill>
                  <a:srgbClr val="333F48"/>
                </a:solidFill>
                <a:latin typeface="Arial" charset="0"/>
                <a:ea typeface="Arial" charset="0"/>
                <a:cs typeface="Arial" charset="0"/>
              </a:rPr>
              <a:t>Pharmacists</a:t>
            </a:r>
            <a:r>
              <a:rPr lang="en-US" sz="800" dirty="0">
                <a:solidFill>
                  <a:srgbClr val="333F48"/>
                </a:solidFill>
                <a:latin typeface="Arial" charset="0"/>
                <a:ea typeface="Arial" charset="0"/>
                <a:cs typeface="Arial" charset="0"/>
              </a:rPr>
              <a:t>		$150</a:t>
            </a:r>
          </a:p>
          <a:p>
            <a:pPr lvl="0">
              <a:lnSpc>
                <a:spcPts val="1000"/>
              </a:lnSpc>
            </a:pPr>
            <a:r>
              <a:rPr lang="en-US" sz="800" b="1" dirty="0">
                <a:solidFill>
                  <a:srgbClr val="333F48"/>
                </a:solidFill>
                <a:latin typeface="Arial" charset="0"/>
                <a:ea typeface="Arial" charset="0"/>
                <a:cs typeface="Arial" charset="0"/>
              </a:rPr>
              <a:t>All Others</a:t>
            </a:r>
            <a:r>
              <a:rPr lang="en-US" sz="800" dirty="0">
                <a:solidFill>
                  <a:srgbClr val="333F48"/>
                </a:solidFill>
                <a:latin typeface="Arial" charset="0"/>
                <a:ea typeface="Arial" charset="0"/>
                <a:cs typeface="Arial" charset="0"/>
              </a:rPr>
              <a:t>		$  75     	</a:t>
            </a:r>
          </a:p>
          <a:p>
            <a:pPr>
              <a:lnSpc>
                <a:spcPts val="1240"/>
              </a:lnSpc>
            </a:pPr>
            <a:endParaRPr lang="en-US" sz="800" dirty="0">
              <a:solidFill>
                <a:srgbClr val="333F48"/>
              </a:solidFill>
              <a:latin typeface="Arial" charset="0"/>
              <a:ea typeface="Arial" charset="0"/>
              <a:cs typeface="Arial" charset="0"/>
            </a:endParaRPr>
          </a:p>
          <a:p>
            <a:r>
              <a:rPr lang="en-US" sz="800" dirty="0">
                <a:solidFill>
                  <a:srgbClr val="333F48"/>
                </a:solidFill>
                <a:latin typeface="Arial" charset="0"/>
                <a:ea typeface="Arial" charset="0"/>
                <a:cs typeface="Arial" charset="0"/>
              </a:rPr>
              <a:t>_________________________________________________</a:t>
            </a:r>
            <a:endParaRPr lang="en-US" sz="800" b="1" u="sng" dirty="0">
              <a:solidFill>
                <a:srgbClr val="333F48"/>
              </a:solidFill>
              <a:latin typeface="Arial" charset="0"/>
              <a:ea typeface="Arial" charset="0"/>
              <a:cs typeface="Arial" charset="0"/>
            </a:endParaRPr>
          </a:p>
          <a:p>
            <a:r>
              <a:rPr lang="en-US" sz="800" dirty="0">
                <a:solidFill>
                  <a:srgbClr val="333F48"/>
                </a:solidFill>
                <a:latin typeface="Arial" charset="0"/>
                <a:ea typeface="Arial" charset="0"/>
                <a:cs typeface="Arial" charset="0"/>
              </a:rPr>
              <a:t>First Name, MI, Last Name</a:t>
            </a:r>
          </a:p>
          <a:p>
            <a:r>
              <a:rPr lang="en-US" sz="800" dirty="0">
                <a:solidFill>
                  <a:srgbClr val="333F48"/>
                </a:solidFill>
                <a:latin typeface="Arial" charset="0"/>
                <a:ea typeface="Arial" charset="0"/>
                <a:cs typeface="Arial" charset="0"/>
              </a:rPr>
              <a:t> </a:t>
            </a:r>
          </a:p>
          <a:p>
            <a:r>
              <a:rPr lang="en-US" sz="800" dirty="0">
                <a:solidFill>
                  <a:srgbClr val="333F48"/>
                </a:solidFill>
                <a:latin typeface="Arial" charset="0"/>
                <a:ea typeface="Arial" charset="0"/>
                <a:cs typeface="Arial" charset="0"/>
              </a:rPr>
              <a:t>_________________________________________________</a:t>
            </a:r>
          </a:p>
          <a:p>
            <a:r>
              <a:rPr lang="en-US" sz="800" dirty="0">
                <a:solidFill>
                  <a:srgbClr val="333F48"/>
                </a:solidFill>
                <a:latin typeface="Arial" charset="0"/>
                <a:ea typeface="Arial" charset="0"/>
                <a:cs typeface="Arial" charset="0"/>
              </a:rPr>
              <a:t>Address</a:t>
            </a:r>
          </a:p>
          <a:p>
            <a:r>
              <a:rPr lang="en-US" sz="800" dirty="0">
                <a:solidFill>
                  <a:srgbClr val="333F48"/>
                </a:solidFill>
                <a:latin typeface="Arial" charset="0"/>
                <a:ea typeface="Arial" charset="0"/>
                <a:cs typeface="Arial" charset="0"/>
              </a:rPr>
              <a:t> </a:t>
            </a:r>
          </a:p>
          <a:p>
            <a:r>
              <a:rPr lang="en-US" sz="800" dirty="0">
                <a:solidFill>
                  <a:srgbClr val="333F48"/>
                </a:solidFill>
                <a:latin typeface="Arial" charset="0"/>
                <a:ea typeface="Arial" charset="0"/>
                <a:cs typeface="Arial" charset="0"/>
              </a:rPr>
              <a:t>_________________________________________________</a:t>
            </a:r>
          </a:p>
          <a:p>
            <a:r>
              <a:rPr lang="en-US" sz="800" dirty="0">
                <a:solidFill>
                  <a:srgbClr val="333F48"/>
                </a:solidFill>
                <a:latin typeface="Arial" charset="0"/>
                <a:ea typeface="Arial" charset="0"/>
                <a:cs typeface="Arial" charset="0"/>
              </a:rPr>
              <a:t>City, State, Zip</a:t>
            </a:r>
          </a:p>
          <a:p>
            <a:r>
              <a:rPr lang="en-US" sz="800" dirty="0">
                <a:solidFill>
                  <a:srgbClr val="333F48"/>
                </a:solidFill>
                <a:latin typeface="Arial" charset="0"/>
                <a:ea typeface="Arial" charset="0"/>
                <a:cs typeface="Arial" charset="0"/>
              </a:rPr>
              <a:t> </a:t>
            </a:r>
          </a:p>
          <a:p>
            <a:r>
              <a:rPr lang="en-US" sz="800" dirty="0">
                <a:solidFill>
                  <a:srgbClr val="333F48"/>
                </a:solidFill>
                <a:latin typeface="Arial" charset="0"/>
                <a:ea typeface="Arial" charset="0"/>
                <a:cs typeface="Arial" charset="0"/>
              </a:rPr>
              <a:t>_________________________________________________</a:t>
            </a:r>
          </a:p>
          <a:p>
            <a:r>
              <a:rPr lang="en-US" sz="800" dirty="0">
                <a:solidFill>
                  <a:srgbClr val="333F48"/>
                </a:solidFill>
                <a:latin typeface="Arial" charset="0"/>
                <a:ea typeface="Arial" charset="0"/>
                <a:cs typeface="Arial" charset="0"/>
              </a:rPr>
              <a:t>Phone: Home                         Cell                         Work	</a:t>
            </a:r>
          </a:p>
          <a:p>
            <a:r>
              <a:rPr lang="en-US" sz="800" dirty="0">
                <a:solidFill>
                  <a:srgbClr val="333F48"/>
                </a:solidFill>
                <a:latin typeface="Arial" charset="0"/>
                <a:ea typeface="Arial" charset="0"/>
                <a:cs typeface="Arial" charset="0"/>
              </a:rPr>
              <a:t> </a:t>
            </a:r>
          </a:p>
          <a:p>
            <a:r>
              <a:rPr lang="en-US" sz="800" dirty="0">
                <a:solidFill>
                  <a:srgbClr val="333F48"/>
                </a:solidFill>
                <a:latin typeface="Arial" charset="0"/>
                <a:ea typeface="Arial" charset="0"/>
                <a:cs typeface="Arial" charset="0"/>
              </a:rPr>
              <a:t>_________________________________________________</a:t>
            </a:r>
          </a:p>
          <a:p>
            <a:r>
              <a:rPr lang="en-US" sz="800" dirty="0">
                <a:solidFill>
                  <a:srgbClr val="333F48"/>
                </a:solidFill>
                <a:latin typeface="Arial" charset="0"/>
                <a:ea typeface="Arial" charset="0"/>
                <a:cs typeface="Arial" charset="0"/>
              </a:rPr>
              <a:t>Email Address</a:t>
            </a:r>
          </a:p>
          <a:p>
            <a:r>
              <a:rPr lang="en-US" sz="800" dirty="0">
                <a:solidFill>
                  <a:srgbClr val="333F48"/>
                </a:solidFill>
                <a:latin typeface="Arial" charset="0"/>
                <a:ea typeface="Arial" charset="0"/>
                <a:cs typeface="Arial" charset="0"/>
              </a:rPr>
              <a:t> </a:t>
            </a:r>
          </a:p>
          <a:p>
            <a:r>
              <a:rPr lang="en-US" sz="800" dirty="0">
                <a:solidFill>
                  <a:srgbClr val="333F48"/>
                </a:solidFill>
                <a:latin typeface="Arial" charset="0"/>
                <a:ea typeface="Arial" charset="0"/>
                <a:cs typeface="Arial" charset="0"/>
              </a:rPr>
              <a:t>_________________________________________________</a:t>
            </a:r>
          </a:p>
          <a:p>
            <a:r>
              <a:rPr lang="en-US" sz="800" dirty="0">
                <a:solidFill>
                  <a:srgbClr val="333F48"/>
                </a:solidFill>
                <a:latin typeface="Arial" charset="0"/>
                <a:ea typeface="Arial" charset="0"/>
                <a:cs typeface="Arial" charset="0"/>
              </a:rPr>
              <a:t>Pharmacist (or) Student</a:t>
            </a:r>
          </a:p>
          <a:p>
            <a:r>
              <a:rPr lang="en-US" sz="800" dirty="0">
                <a:solidFill>
                  <a:srgbClr val="333F48"/>
                </a:solidFill>
                <a:latin typeface="Arial" charset="0"/>
                <a:ea typeface="Arial" charset="0"/>
                <a:cs typeface="Arial" charset="0"/>
              </a:rPr>
              <a:t> </a:t>
            </a:r>
          </a:p>
          <a:p>
            <a:r>
              <a:rPr lang="en-US" sz="800" dirty="0">
                <a:solidFill>
                  <a:srgbClr val="333F48"/>
                </a:solidFill>
                <a:latin typeface="Arial" charset="0"/>
                <a:ea typeface="Arial" charset="0"/>
                <a:cs typeface="Arial" charset="0"/>
              </a:rPr>
              <a:t>_________________________________________________</a:t>
            </a:r>
          </a:p>
          <a:p>
            <a:r>
              <a:rPr lang="en-US" sz="800" dirty="0">
                <a:solidFill>
                  <a:srgbClr val="333F48"/>
                </a:solidFill>
                <a:latin typeface="Arial" charset="0"/>
                <a:ea typeface="Arial" charset="0"/>
                <a:cs typeface="Arial" charset="0"/>
              </a:rPr>
              <a:t>Dietary Restrictions</a:t>
            </a:r>
          </a:p>
          <a:p>
            <a:r>
              <a:rPr lang="en-US" sz="800" dirty="0">
                <a:solidFill>
                  <a:srgbClr val="333F48"/>
                </a:solidFill>
                <a:latin typeface="Arial" charset="0"/>
                <a:ea typeface="Arial" charset="0"/>
                <a:cs typeface="Arial" charset="0"/>
              </a:rPr>
              <a:t> </a:t>
            </a:r>
            <a:endParaRPr lang="en-US" sz="900" i="1" dirty="0">
              <a:solidFill>
                <a:srgbClr val="333F48"/>
              </a:solidFill>
              <a:latin typeface="Arial" charset="0"/>
              <a:ea typeface="Arial" charset="0"/>
              <a:cs typeface="Arial" charset="0"/>
            </a:endParaRPr>
          </a:p>
          <a:p>
            <a:pPr>
              <a:lnSpc>
                <a:spcPts val="1240"/>
              </a:lnSpc>
            </a:pPr>
            <a:r>
              <a:rPr lang="en-US" sz="800" i="1" dirty="0">
                <a:solidFill>
                  <a:srgbClr val="333F48"/>
                </a:solidFill>
                <a:latin typeface="Arial" charset="0"/>
                <a:ea typeface="Arial" charset="0"/>
                <a:cs typeface="Arial" charset="0"/>
              </a:rPr>
              <a:t>WVU is an EEO/Affirmative Action Employer – Minority/Female/Disability/Veteran</a:t>
            </a:r>
            <a:endParaRPr lang="en-US" sz="900" dirty="0">
              <a:solidFill>
                <a:schemeClr val="bg2">
                  <a:lumMod val="25000"/>
                </a:schemeClr>
              </a:solidFill>
              <a:latin typeface="Arial" charset="0"/>
              <a:ea typeface="Arial" charset="0"/>
              <a:cs typeface="Arial"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725" y="242189"/>
            <a:ext cx="208308" cy="177385"/>
          </a:xfrm>
          <a:prstGeom prst="rect">
            <a:avLst/>
          </a:prstGeom>
        </p:spPr>
      </p:pic>
      <p:sp>
        <p:nvSpPr>
          <p:cNvPr id="8" name="TextBox 7"/>
          <p:cNvSpPr txBox="1"/>
          <p:nvPr/>
        </p:nvSpPr>
        <p:spPr>
          <a:xfrm>
            <a:off x="6874136" y="1535579"/>
            <a:ext cx="3012142" cy="5478423"/>
          </a:xfrm>
          <a:prstGeom prst="rect">
            <a:avLst/>
          </a:prstGeom>
          <a:noFill/>
        </p:spPr>
        <p:txBody>
          <a:bodyPr wrap="square" rtlCol="0">
            <a:spAutoFit/>
          </a:bodyPr>
          <a:lstStyle/>
          <a:p>
            <a:pPr>
              <a:lnSpc>
                <a:spcPts val="2400"/>
              </a:lnSpc>
            </a:pPr>
            <a:r>
              <a:rPr lang="en-US" sz="2600" b="1" dirty="0">
                <a:solidFill>
                  <a:srgbClr val="002855"/>
                </a:solidFill>
                <a:latin typeface="Arial Black" charset="0"/>
                <a:ea typeface="Arial Black" charset="0"/>
                <a:cs typeface="Arial Black" charset="0"/>
              </a:rPr>
              <a:t>A CONTINUING EDUCATION ACTIVITY FOR PHARMACISTS:</a:t>
            </a:r>
          </a:p>
          <a:p>
            <a:pPr>
              <a:lnSpc>
                <a:spcPts val="2400"/>
              </a:lnSpc>
            </a:pPr>
            <a:endParaRPr lang="en-US" sz="2600" b="1" dirty="0">
              <a:solidFill>
                <a:srgbClr val="EAAA00"/>
              </a:solidFill>
              <a:latin typeface="Arial Black" charset="0"/>
              <a:ea typeface="Arial Black" charset="0"/>
              <a:cs typeface="Arial Black" charset="0"/>
            </a:endParaRPr>
          </a:p>
          <a:p>
            <a:pPr>
              <a:lnSpc>
                <a:spcPts val="2400"/>
              </a:lnSpc>
            </a:pPr>
            <a:endParaRPr lang="en-US" sz="2600" b="1" dirty="0">
              <a:solidFill>
                <a:srgbClr val="EAAA00"/>
              </a:solidFill>
              <a:latin typeface="Arial Black" charset="0"/>
              <a:ea typeface="Arial Black" charset="0"/>
              <a:cs typeface="Arial Black" charset="0"/>
            </a:endParaRPr>
          </a:p>
          <a:p>
            <a:pPr>
              <a:lnSpc>
                <a:spcPts val="2400"/>
              </a:lnSpc>
            </a:pPr>
            <a:endParaRPr lang="en-US" sz="2600" b="1" dirty="0">
              <a:solidFill>
                <a:srgbClr val="EAAA00"/>
              </a:solidFill>
              <a:latin typeface="Arial Black" charset="0"/>
              <a:ea typeface="Arial Black" charset="0"/>
              <a:cs typeface="Arial Black" charset="0"/>
            </a:endParaRPr>
          </a:p>
          <a:p>
            <a:pPr>
              <a:lnSpc>
                <a:spcPts val="2400"/>
              </a:lnSpc>
            </a:pPr>
            <a:r>
              <a:rPr lang="en-US" sz="2600" b="1" dirty="0">
                <a:solidFill>
                  <a:srgbClr val="EAAA00"/>
                </a:solidFill>
                <a:latin typeface="Arial Black" charset="0"/>
                <a:ea typeface="Arial Black" charset="0"/>
                <a:cs typeface="Arial Black" charset="0"/>
              </a:rPr>
              <a:t>Martinsburg Spring Seminar</a:t>
            </a:r>
          </a:p>
          <a:p>
            <a:pPr>
              <a:lnSpc>
                <a:spcPts val="2400"/>
              </a:lnSpc>
            </a:pPr>
            <a:r>
              <a:rPr lang="en-US" sz="2400" b="1" dirty="0">
                <a:solidFill>
                  <a:srgbClr val="EAAA00"/>
                </a:solidFill>
                <a:latin typeface="Arial Black" charset="0"/>
                <a:ea typeface="Arial Black" charset="0"/>
                <a:cs typeface="Arial Black" charset="0"/>
              </a:rPr>
              <a:t> </a:t>
            </a:r>
          </a:p>
          <a:p>
            <a:pPr>
              <a:lnSpc>
                <a:spcPts val="2400"/>
              </a:lnSpc>
            </a:pPr>
            <a:endParaRPr lang="en-US" sz="1800" dirty="0">
              <a:solidFill>
                <a:srgbClr val="333F48"/>
              </a:solidFill>
              <a:latin typeface="Arial" charset="0"/>
              <a:ea typeface="Arial" charset="0"/>
              <a:cs typeface="Arial" charset="0"/>
            </a:endParaRPr>
          </a:p>
          <a:p>
            <a:pPr>
              <a:lnSpc>
                <a:spcPts val="2400"/>
              </a:lnSpc>
            </a:pPr>
            <a:endParaRPr lang="en-US" sz="2000" b="1" dirty="0">
              <a:solidFill>
                <a:srgbClr val="333F48"/>
              </a:solidFill>
              <a:latin typeface="Arial" charset="0"/>
              <a:ea typeface="Arial" charset="0"/>
              <a:cs typeface="Arial" charset="0"/>
            </a:endParaRPr>
          </a:p>
          <a:p>
            <a:pPr>
              <a:lnSpc>
                <a:spcPts val="2400"/>
              </a:lnSpc>
            </a:pPr>
            <a:r>
              <a:rPr lang="en-US" sz="2000" b="1" dirty="0">
                <a:solidFill>
                  <a:srgbClr val="333F48"/>
                </a:solidFill>
                <a:latin typeface="Arial" charset="0"/>
                <a:ea typeface="Arial" charset="0"/>
                <a:cs typeface="Arial" charset="0"/>
              </a:rPr>
              <a:t>Sunday, May 4, 2025</a:t>
            </a:r>
          </a:p>
          <a:p>
            <a:r>
              <a:rPr lang="en-US" sz="2000" b="1" dirty="0">
                <a:solidFill>
                  <a:srgbClr val="333F48"/>
                </a:solidFill>
                <a:latin typeface="Arial" charset="0"/>
                <a:ea typeface="Arial" charset="0"/>
                <a:cs typeface="Arial" charset="0"/>
              </a:rPr>
              <a:t>8:00 a.m. – 4:30 p.m.</a:t>
            </a:r>
          </a:p>
          <a:p>
            <a:endParaRPr lang="en-US" sz="2000" dirty="0">
              <a:solidFill>
                <a:srgbClr val="333F48"/>
              </a:solidFill>
              <a:latin typeface="Arial" charset="0"/>
              <a:ea typeface="Arial" charset="0"/>
              <a:cs typeface="Arial" charset="0"/>
            </a:endParaRPr>
          </a:p>
          <a:p>
            <a:r>
              <a:rPr lang="en-US" sz="2000" b="1" dirty="0">
                <a:solidFill>
                  <a:srgbClr val="333F48"/>
                </a:solidFill>
                <a:latin typeface="Arial" charset="0"/>
                <a:ea typeface="Arial" charset="0"/>
                <a:cs typeface="Arial" charset="0"/>
              </a:rPr>
              <a:t>Holiday Inn</a:t>
            </a:r>
            <a:br>
              <a:rPr lang="en-US" sz="2000" b="1" dirty="0">
                <a:solidFill>
                  <a:srgbClr val="333F48"/>
                </a:solidFill>
                <a:latin typeface="Arial" charset="0"/>
                <a:ea typeface="Arial" charset="0"/>
                <a:cs typeface="Arial" charset="0"/>
              </a:rPr>
            </a:br>
            <a:r>
              <a:rPr lang="en-US" sz="2000" b="1" dirty="0">
                <a:solidFill>
                  <a:srgbClr val="333F48"/>
                </a:solidFill>
                <a:latin typeface="Arial" charset="0"/>
                <a:ea typeface="Arial" charset="0"/>
                <a:cs typeface="Arial" charset="0"/>
              </a:rPr>
              <a:t>Martinsburg, WV</a:t>
            </a:r>
          </a:p>
          <a:p>
            <a:endParaRPr lang="en-US" sz="1000" dirty="0">
              <a:solidFill>
                <a:srgbClr val="333F48"/>
              </a:solidFill>
              <a:latin typeface="Arial" charset="0"/>
              <a:ea typeface="Arial" charset="0"/>
              <a:cs typeface="Arial" charset="0"/>
            </a:endParaRPr>
          </a:p>
        </p:txBody>
      </p:sp>
      <p:sp>
        <p:nvSpPr>
          <p:cNvPr id="9" name="Text Box 9"/>
          <p:cNvSpPr txBox="1">
            <a:spLocks/>
          </p:cNvSpPr>
          <p:nvPr/>
        </p:nvSpPr>
        <p:spPr>
          <a:xfrm>
            <a:off x="4207100" y="4789935"/>
            <a:ext cx="1175385" cy="230314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800" dirty="0">
                <a:solidFill>
                  <a:srgbClr val="333F48"/>
                </a:solidFill>
                <a:effectLst/>
                <a:latin typeface="Arial" charset="0"/>
                <a:ea typeface="Arial" charset="0"/>
                <a:cs typeface="Arial" charset="0"/>
              </a:rPr>
              <a:t>Office of Continuing Education</a:t>
            </a:r>
            <a:endParaRPr lang="en-US" sz="1100" dirty="0">
              <a:solidFill>
                <a:srgbClr val="333F48"/>
              </a:solidFill>
              <a:effectLst/>
              <a:latin typeface="Arial" charset="0"/>
              <a:ea typeface="Arial" charset="0"/>
              <a:cs typeface="Arial" charset="0"/>
            </a:endParaRPr>
          </a:p>
          <a:p>
            <a:pPr marL="0" marR="0">
              <a:lnSpc>
                <a:spcPct val="115000"/>
              </a:lnSpc>
              <a:spcBef>
                <a:spcPts val="0"/>
              </a:spcBef>
              <a:spcAft>
                <a:spcPts val="0"/>
              </a:spcAft>
            </a:pPr>
            <a:r>
              <a:rPr lang="en-US" sz="800" dirty="0">
                <a:solidFill>
                  <a:srgbClr val="333F48"/>
                </a:solidFill>
                <a:effectLst/>
                <a:latin typeface="Arial" charset="0"/>
                <a:ea typeface="Arial" charset="0"/>
                <a:cs typeface="Arial" charset="0"/>
              </a:rPr>
              <a:t>PO Box 9540</a:t>
            </a:r>
            <a:endParaRPr lang="en-US" sz="1100" dirty="0">
              <a:solidFill>
                <a:srgbClr val="333F48"/>
              </a:solidFill>
              <a:effectLst/>
              <a:latin typeface="Arial" charset="0"/>
              <a:ea typeface="Arial" charset="0"/>
              <a:cs typeface="Arial" charset="0"/>
            </a:endParaRPr>
          </a:p>
          <a:p>
            <a:pPr marL="0" marR="0">
              <a:lnSpc>
                <a:spcPct val="115000"/>
              </a:lnSpc>
              <a:spcBef>
                <a:spcPts val="0"/>
              </a:spcBef>
              <a:spcAft>
                <a:spcPts val="0"/>
              </a:spcAft>
            </a:pPr>
            <a:r>
              <a:rPr lang="en-US" sz="800" dirty="0">
                <a:solidFill>
                  <a:srgbClr val="333F48"/>
                </a:solidFill>
                <a:effectLst/>
                <a:latin typeface="Arial" charset="0"/>
                <a:ea typeface="Arial" charset="0"/>
                <a:cs typeface="Arial" charset="0"/>
              </a:rPr>
              <a:t>Morgantown, WV 26506-9540</a:t>
            </a:r>
            <a:endParaRPr lang="en-US" sz="1100" dirty="0">
              <a:solidFill>
                <a:srgbClr val="333F48"/>
              </a:solidFill>
              <a:effectLst/>
              <a:latin typeface="Arial" charset="0"/>
              <a:ea typeface="Arial" charset="0"/>
              <a:cs typeface="Arial" charset="0"/>
            </a:endParaRPr>
          </a:p>
          <a:p>
            <a:pPr marL="0" marR="0">
              <a:lnSpc>
                <a:spcPct val="115000"/>
              </a:lnSpc>
              <a:spcBef>
                <a:spcPts val="0"/>
              </a:spcBef>
              <a:spcAft>
                <a:spcPts val="0"/>
              </a:spcAft>
            </a:pPr>
            <a:r>
              <a:rPr lang="en-US" sz="800" dirty="0">
                <a:solidFill>
                  <a:srgbClr val="333F48"/>
                </a:solidFill>
                <a:effectLst/>
                <a:latin typeface="Arial" charset="0"/>
                <a:ea typeface="Arial" charset="0"/>
                <a:cs typeface="Arial" charset="0"/>
              </a:rPr>
              <a:t> </a:t>
            </a:r>
            <a:endParaRPr lang="en-US" sz="1100" dirty="0">
              <a:solidFill>
                <a:srgbClr val="333F48"/>
              </a:solidFill>
              <a:effectLst/>
              <a:latin typeface="Arial" charset="0"/>
              <a:ea typeface="Arial" charset="0"/>
              <a:cs typeface="Arial" charset="0"/>
            </a:endParaRPr>
          </a:p>
          <a:p>
            <a:pPr marL="0" marR="0">
              <a:lnSpc>
                <a:spcPct val="115000"/>
              </a:lnSpc>
              <a:spcBef>
                <a:spcPts val="0"/>
              </a:spcBef>
              <a:spcAft>
                <a:spcPts val="0"/>
              </a:spcAft>
            </a:pPr>
            <a:r>
              <a:rPr lang="en-US" sz="600" i="1" dirty="0">
                <a:solidFill>
                  <a:srgbClr val="333F48"/>
                </a:solidFill>
                <a:effectLst/>
                <a:latin typeface="Arial" charset="0"/>
                <a:ea typeface="Arial" charset="0"/>
                <a:cs typeface="Arial" charset="0"/>
              </a:rPr>
              <a:t>Return Service Requested</a:t>
            </a:r>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1914" y="511467"/>
            <a:ext cx="2687577" cy="560089"/>
          </a:xfrm>
          <a:prstGeom prst="rect">
            <a:avLst/>
          </a:prstGeom>
        </p:spPr>
      </p:pic>
      <p:cxnSp>
        <p:nvCxnSpPr>
          <p:cNvPr id="13" name="Straight Connector 12"/>
          <p:cNvCxnSpPr>
            <a:cxnSpLocks/>
          </p:cNvCxnSpPr>
          <p:nvPr/>
        </p:nvCxnSpPr>
        <p:spPr>
          <a:xfrm>
            <a:off x="6874136" y="3209925"/>
            <a:ext cx="2984364" cy="0"/>
          </a:xfrm>
          <a:prstGeom prst="line">
            <a:avLst/>
          </a:prstGeom>
          <a:ln w="19050">
            <a:solidFill>
              <a:srgbClr val="333F48"/>
            </a:solidFill>
          </a:ln>
        </p:spPr>
        <p:style>
          <a:lnRef idx="1">
            <a:schemeClr val="accent4"/>
          </a:lnRef>
          <a:fillRef idx="0">
            <a:schemeClr val="accent4"/>
          </a:fillRef>
          <a:effectRef idx="0">
            <a:schemeClr val="accent4"/>
          </a:effectRef>
          <a:fontRef idx="minor">
            <a:schemeClr val="tx1"/>
          </a:fontRef>
        </p:style>
      </p:cxn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200000">
            <a:off x="2771987" y="6095706"/>
            <a:ext cx="2272914" cy="473673"/>
          </a:xfrm>
          <a:prstGeom prst="rect">
            <a:avLst/>
          </a:prstGeom>
        </p:spPr>
      </p:pic>
      <p:cxnSp>
        <p:nvCxnSpPr>
          <p:cNvPr id="18" name="Straight Connector 17">
            <a:extLst>
              <a:ext uri="{FF2B5EF4-FFF2-40B4-BE49-F238E27FC236}">
                <a16:creationId xmlns:a16="http://schemas.microsoft.com/office/drawing/2014/main" id="{72C1FD9F-D7B1-41AE-AC27-4B63AD6DD33D}"/>
              </a:ext>
            </a:extLst>
          </p:cNvPr>
          <p:cNvCxnSpPr>
            <a:cxnSpLocks/>
          </p:cNvCxnSpPr>
          <p:nvPr/>
        </p:nvCxnSpPr>
        <p:spPr>
          <a:xfrm>
            <a:off x="6874136" y="4695825"/>
            <a:ext cx="2984364" cy="0"/>
          </a:xfrm>
          <a:prstGeom prst="line">
            <a:avLst/>
          </a:prstGeom>
          <a:ln w="19050">
            <a:solidFill>
              <a:srgbClr val="333F48"/>
            </a:solidFill>
          </a:ln>
        </p:spPr>
        <p:style>
          <a:lnRef idx="1">
            <a:schemeClr val="accent4"/>
          </a:lnRef>
          <a:fillRef idx="0">
            <a:schemeClr val="accent4"/>
          </a:fillRef>
          <a:effectRef idx="0">
            <a:schemeClr val="accent4"/>
          </a:effectRef>
          <a:fontRef idx="minor">
            <a:schemeClr val="tx1"/>
          </a:fontRef>
        </p:style>
      </p:cxnSp>
      <p:sp>
        <p:nvSpPr>
          <p:cNvPr id="2" name="TextBox 1">
            <a:extLst>
              <a:ext uri="{FF2B5EF4-FFF2-40B4-BE49-F238E27FC236}">
                <a16:creationId xmlns:a16="http://schemas.microsoft.com/office/drawing/2014/main" id="{4B61C4C4-4BD6-7BAE-537D-34FF141AF57A}"/>
              </a:ext>
            </a:extLst>
          </p:cNvPr>
          <p:cNvSpPr txBox="1"/>
          <p:nvPr/>
        </p:nvSpPr>
        <p:spPr>
          <a:xfrm>
            <a:off x="139945" y="6033019"/>
            <a:ext cx="3125106" cy="1497192"/>
          </a:xfrm>
          <a:prstGeom prst="rect">
            <a:avLst/>
          </a:prstGeom>
          <a:noFill/>
        </p:spPr>
        <p:txBody>
          <a:bodyPr wrap="square" rtlCol="0">
            <a:spAutoFit/>
          </a:bodyPr>
          <a:lstStyle/>
          <a:p>
            <a:pPr lvl="0">
              <a:lnSpc>
                <a:spcPts val="1240"/>
              </a:lnSpc>
            </a:pPr>
            <a:r>
              <a:rPr lang="en-US" sz="1200" b="1" dirty="0">
                <a:solidFill>
                  <a:srgbClr val="002855"/>
                </a:solidFill>
                <a:latin typeface="Arial Black" charset="0"/>
                <a:ea typeface="Arial Black" charset="0"/>
                <a:cs typeface="Arial Black" charset="0"/>
              </a:rPr>
              <a:t>  LOCATION &amp; DIRECTIONS</a:t>
            </a:r>
          </a:p>
          <a:p>
            <a:pPr lvl="0">
              <a:lnSpc>
                <a:spcPts val="1240"/>
              </a:lnSpc>
            </a:pPr>
            <a:endParaRPr lang="en-US" sz="800" b="1" dirty="0">
              <a:solidFill>
                <a:srgbClr val="333F48"/>
              </a:solidFill>
              <a:latin typeface="Arial" charset="0"/>
              <a:ea typeface="Arial" charset="0"/>
              <a:cs typeface="Arial" charset="0"/>
            </a:endParaRPr>
          </a:p>
          <a:p>
            <a:pPr lvl="0">
              <a:lnSpc>
                <a:spcPts val="1240"/>
              </a:lnSpc>
            </a:pPr>
            <a:r>
              <a:rPr lang="en-US" sz="900" b="1" dirty="0">
                <a:solidFill>
                  <a:prstClr val="black"/>
                </a:solidFill>
                <a:latin typeface="Arial" charset="0"/>
                <a:ea typeface="Arial" charset="0"/>
                <a:cs typeface="Arial" charset="0"/>
              </a:rPr>
              <a:t>Holiday Inn </a:t>
            </a:r>
          </a:p>
          <a:p>
            <a:pPr lvl="0">
              <a:lnSpc>
                <a:spcPts val="1240"/>
              </a:lnSpc>
            </a:pPr>
            <a:r>
              <a:rPr lang="en-US" sz="900" b="1" dirty="0">
                <a:solidFill>
                  <a:prstClr val="black"/>
                </a:solidFill>
                <a:latin typeface="Arial" charset="0"/>
                <a:ea typeface="Arial" charset="0"/>
                <a:cs typeface="Arial" charset="0"/>
              </a:rPr>
              <a:t>301 Foxcroft Avenue, Martinsburg, WV  25401 </a:t>
            </a:r>
          </a:p>
          <a:p>
            <a:pPr lvl="0">
              <a:lnSpc>
                <a:spcPts val="1240"/>
              </a:lnSpc>
            </a:pPr>
            <a:endParaRPr lang="en-US" sz="900" dirty="0">
              <a:solidFill>
                <a:prstClr val="black"/>
              </a:solidFill>
              <a:latin typeface="Arial" charset="0"/>
              <a:ea typeface="Arial" charset="0"/>
              <a:cs typeface="Arial" charset="0"/>
            </a:endParaRPr>
          </a:p>
          <a:p>
            <a:pPr lvl="0">
              <a:lnSpc>
                <a:spcPts val="1240"/>
              </a:lnSpc>
            </a:pPr>
            <a:r>
              <a:rPr lang="en-US" sz="900" dirty="0">
                <a:solidFill>
                  <a:prstClr val="black"/>
                </a:solidFill>
                <a:latin typeface="Arial" charset="0"/>
                <a:ea typeface="Arial" charset="0"/>
                <a:cs typeface="Arial" charset="0"/>
              </a:rPr>
              <a:t>The hotel property is adjacent to and visible from I-81 at WV Exit 13 (King Street/Downtown). Rooms have not been set aside. If lodging is needed, please call the Holiday Inn at </a:t>
            </a:r>
            <a:r>
              <a:rPr lang="en-US" sz="900" b="1" dirty="0">
                <a:solidFill>
                  <a:prstClr val="black"/>
                </a:solidFill>
                <a:latin typeface="Arial" charset="0"/>
                <a:ea typeface="Arial" charset="0"/>
                <a:cs typeface="Arial" charset="0"/>
              </a:rPr>
              <a:t>304-267-5500.</a:t>
            </a:r>
            <a:endParaRPr lang="en-US" sz="900" dirty="0">
              <a:solidFill>
                <a:prstClr val="black"/>
              </a:solidFill>
              <a:latin typeface="Arial" charset="0"/>
              <a:ea typeface="Arial" charset="0"/>
              <a:cs typeface="Arial" charset="0"/>
            </a:endParaRPr>
          </a:p>
        </p:txBody>
      </p:sp>
      <p:pic>
        <p:nvPicPr>
          <p:cNvPr id="3" name="Picture 3">
            <a:extLst>
              <a:ext uri="{FF2B5EF4-FFF2-40B4-BE49-F238E27FC236}">
                <a16:creationId xmlns:a16="http://schemas.microsoft.com/office/drawing/2014/main" id="{1D7F3F26-50DF-9C6E-3B92-6C555FF16B4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492" y="6048411"/>
            <a:ext cx="207963" cy="17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959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65229716"/>
              </p:ext>
            </p:extLst>
          </p:nvPr>
        </p:nvGraphicFramePr>
        <p:xfrm>
          <a:off x="0" y="81042"/>
          <a:ext cx="10058400" cy="7775957"/>
        </p:xfrm>
        <a:graphic>
          <a:graphicData uri="http://schemas.openxmlformats.org/drawingml/2006/table">
            <a:tbl>
              <a:tblPr firstRow="1" bandRow="1">
                <a:tableStyleId>{2D5ABB26-0587-4C30-8999-92F81FD0307C}</a:tableStyleId>
              </a:tblPr>
              <a:tblGrid>
                <a:gridCol w="3373120">
                  <a:extLst>
                    <a:ext uri="{9D8B030D-6E8A-4147-A177-3AD203B41FA5}">
                      <a16:colId xmlns:a16="http://schemas.microsoft.com/office/drawing/2014/main" val="20000"/>
                    </a:ext>
                  </a:extLst>
                </a:gridCol>
                <a:gridCol w="3370580">
                  <a:extLst>
                    <a:ext uri="{9D8B030D-6E8A-4147-A177-3AD203B41FA5}">
                      <a16:colId xmlns:a16="http://schemas.microsoft.com/office/drawing/2014/main" val="20001"/>
                    </a:ext>
                  </a:extLst>
                </a:gridCol>
                <a:gridCol w="3314700">
                  <a:extLst>
                    <a:ext uri="{9D8B030D-6E8A-4147-A177-3AD203B41FA5}">
                      <a16:colId xmlns:a16="http://schemas.microsoft.com/office/drawing/2014/main" val="20002"/>
                    </a:ext>
                  </a:extLst>
                </a:gridCol>
              </a:tblGrid>
              <a:tr h="7775957">
                <a:tc>
                  <a:txBody>
                    <a:bodyPr/>
                    <a:lstStyle/>
                    <a:p>
                      <a:endParaRPr lang="en-US" dirty="0"/>
                    </a:p>
                  </a:txBody>
                  <a:tcP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dirty="0"/>
                    </a:p>
                  </a:txBody>
                  <a:tcP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tc>
                  <a:txBody>
                    <a:bodyPr/>
                    <a:lstStyle/>
                    <a:p>
                      <a:endParaRPr lang="en-US" dirty="0"/>
                    </a:p>
                  </a:txBody>
                  <a:tcP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TextBox 8"/>
          <p:cNvSpPr txBox="1"/>
          <p:nvPr/>
        </p:nvSpPr>
        <p:spPr>
          <a:xfrm>
            <a:off x="90732" y="237157"/>
            <a:ext cx="3263043" cy="7194277"/>
          </a:xfrm>
          <a:prstGeom prst="rect">
            <a:avLst/>
          </a:prstGeom>
          <a:noFill/>
        </p:spPr>
        <p:txBody>
          <a:bodyPr wrap="square" rtlCol="0">
            <a:spAutoFit/>
          </a:bodyPr>
          <a:lstStyle/>
          <a:p>
            <a:pPr>
              <a:lnSpc>
                <a:spcPts val="1240"/>
              </a:lnSpc>
            </a:pPr>
            <a:r>
              <a:rPr lang="en-US" sz="1200" b="1" dirty="0">
                <a:solidFill>
                  <a:srgbClr val="002855"/>
                </a:solidFill>
                <a:latin typeface="Arial Narrow" charset="0"/>
                <a:ea typeface="Arial Narrow" charset="0"/>
                <a:cs typeface="Arial Narrow" charset="0"/>
              </a:rPr>
              <a:t>   </a:t>
            </a:r>
            <a:r>
              <a:rPr lang="en-US" sz="1200" b="1" dirty="0">
                <a:solidFill>
                  <a:srgbClr val="002855"/>
                </a:solidFill>
                <a:latin typeface="Arial Black" charset="0"/>
                <a:ea typeface="Arial Black" charset="0"/>
                <a:cs typeface="Arial Black" charset="0"/>
              </a:rPr>
              <a:t>ACTIVITY DESCRIPTION </a:t>
            </a:r>
          </a:p>
          <a:p>
            <a:r>
              <a:rPr lang="en-US" sz="950" dirty="0">
                <a:latin typeface="Arial" charset="0"/>
                <a:ea typeface="Arial" charset="0"/>
                <a:cs typeface="Arial" charset="0"/>
              </a:rPr>
              <a:t>This activity is designed for pharmacists in all practice settings. The sessions focus on state and federal pharmacy law updates, mental health, and diabetes care.</a:t>
            </a:r>
          </a:p>
          <a:p>
            <a:endParaRPr lang="en-US" sz="800" dirty="0">
              <a:solidFill>
                <a:srgbClr val="333F48"/>
              </a:solidFill>
              <a:latin typeface="Arial" charset="0"/>
              <a:ea typeface="Arial" charset="0"/>
              <a:cs typeface="Arial" charset="0"/>
            </a:endParaRPr>
          </a:p>
          <a:p>
            <a:r>
              <a:rPr lang="en-US" sz="1200" b="1" dirty="0">
                <a:solidFill>
                  <a:srgbClr val="002855"/>
                </a:solidFill>
                <a:latin typeface="Arial Narrow" charset="0"/>
                <a:ea typeface="Arial Narrow" charset="0"/>
                <a:cs typeface="Arial Narrow" charset="0"/>
              </a:rPr>
              <a:t>   </a:t>
            </a:r>
            <a:r>
              <a:rPr lang="en-US" sz="1200" b="1" dirty="0">
                <a:solidFill>
                  <a:srgbClr val="002855"/>
                </a:solidFill>
                <a:latin typeface="Arial Black" charset="0"/>
                <a:ea typeface="Arial Black" charset="0"/>
                <a:cs typeface="Arial Black" charset="0"/>
              </a:rPr>
              <a:t>AGENDA</a:t>
            </a:r>
          </a:p>
          <a:p>
            <a:pPr>
              <a:spcAft>
                <a:spcPts val="400"/>
              </a:spcAft>
              <a:tabLst>
                <a:tab pos="685800" algn="l"/>
              </a:tabLst>
            </a:pPr>
            <a:endParaRPr lang="en-US" sz="300" dirty="0">
              <a:latin typeface="Arial" charset="0"/>
              <a:ea typeface="Arial" charset="0"/>
              <a:cs typeface="Arial" charset="0"/>
            </a:endParaRPr>
          </a:p>
          <a:p>
            <a:pPr>
              <a:spcAft>
                <a:spcPts val="400"/>
              </a:spcAft>
              <a:tabLst>
                <a:tab pos="685800" algn="l"/>
              </a:tabLst>
            </a:pPr>
            <a:r>
              <a:rPr lang="en-US" sz="1000" dirty="0">
                <a:latin typeface="Arial" charset="0"/>
                <a:ea typeface="Arial" charset="0"/>
                <a:cs typeface="Arial" charset="0"/>
              </a:rPr>
              <a:t>8:00 a.m.	Registration and Refreshments</a:t>
            </a:r>
          </a:p>
          <a:p>
            <a:pPr>
              <a:spcAft>
                <a:spcPts val="400"/>
              </a:spcAft>
              <a:tabLst>
                <a:tab pos="685800" algn="l"/>
              </a:tabLst>
            </a:pPr>
            <a:r>
              <a:rPr lang="en-US" sz="1000" dirty="0">
                <a:latin typeface="Arial" charset="0"/>
                <a:ea typeface="Arial" charset="0"/>
                <a:cs typeface="Arial" charset="0"/>
              </a:rPr>
              <a:t>8:55 a.m.	Welcome/Announcements</a:t>
            </a:r>
          </a:p>
          <a:p>
            <a:pPr>
              <a:tabLst>
                <a:tab pos="685800" algn="l"/>
              </a:tabLst>
            </a:pPr>
            <a:r>
              <a:rPr lang="en-US" sz="1000" dirty="0">
                <a:latin typeface="Arial" charset="0"/>
                <a:ea typeface="Arial" charset="0"/>
                <a:cs typeface="Arial" charset="0"/>
              </a:rPr>
              <a:t>9:00 a.m. 	</a:t>
            </a:r>
            <a:r>
              <a:rPr lang="en-US" sz="1000" b="1" dirty="0">
                <a:latin typeface="Arial" charset="0"/>
                <a:ea typeface="Arial" charset="0"/>
                <a:cs typeface="Arial" charset="0"/>
              </a:rPr>
              <a:t>Mindful Medicine: Updates and 	Insights in Psychiatric Pharmacy*</a:t>
            </a:r>
          </a:p>
          <a:p>
            <a:pPr>
              <a:tabLst>
                <a:tab pos="685800" algn="l"/>
              </a:tabLst>
            </a:pPr>
            <a:r>
              <a:rPr lang="en-US" sz="1000" dirty="0">
                <a:latin typeface="Arial" charset="0"/>
                <a:ea typeface="Arial" charset="0"/>
                <a:cs typeface="Arial" charset="0"/>
              </a:rPr>
              <a:t> 	Ashleigh L. Barrickman, PharmD, BCACP</a:t>
            </a:r>
          </a:p>
          <a:p>
            <a:pPr>
              <a:spcAft>
                <a:spcPts val="400"/>
              </a:spcAft>
              <a:tabLst>
                <a:tab pos="685800" algn="l"/>
              </a:tabLst>
            </a:pPr>
            <a:r>
              <a:rPr lang="en-US" sz="1000" dirty="0">
                <a:latin typeface="Arial" charset="0"/>
                <a:ea typeface="Arial" charset="0"/>
                <a:cs typeface="Arial" charset="0"/>
              </a:rPr>
              <a:t>	ACPE UAN 0072-0000-24-042-L01-P</a:t>
            </a:r>
          </a:p>
          <a:p>
            <a:pPr>
              <a:spcAft>
                <a:spcPts val="400"/>
              </a:spcAft>
              <a:tabLst>
                <a:tab pos="685800" algn="l"/>
              </a:tabLst>
            </a:pPr>
            <a:r>
              <a:rPr lang="en-US" sz="1000" dirty="0">
                <a:latin typeface="Arial" charset="0"/>
                <a:ea typeface="Arial" charset="0"/>
                <a:cs typeface="Arial" charset="0"/>
              </a:rPr>
              <a:t>11:00 a.m.	Break</a:t>
            </a:r>
          </a:p>
          <a:p>
            <a:pPr>
              <a:tabLst>
                <a:tab pos="685800" algn="l"/>
              </a:tabLst>
            </a:pPr>
            <a:r>
              <a:rPr lang="en-US" sz="1000" dirty="0">
                <a:latin typeface="Arial" charset="0"/>
                <a:ea typeface="Arial" charset="0"/>
                <a:cs typeface="Arial" charset="0"/>
              </a:rPr>
              <a:t>11:15 a.m.	</a:t>
            </a:r>
            <a:r>
              <a:rPr lang="en-US" sz="1000" b="1" dirty="0">
                <a:latin typeface="Arial" charset="0"/>
                <a:ea typeface="Arial" charset="0"/>
                <a:cs typeface="Arial" charset="0"/>
              </a:rPr>
              <a:t>Pharmacy Law Update 2025: 	Knowing the Current State and Federal 	Requirements** 	</a:t>
            </a:r>
          </a:p>
          <a:p>
            <a:pPr>
              <a:spcAft>
                <a:spcPts val="400"/>
              </a:spcAft>
              <a:tabLst>
                <a:tab pos="685800" algn="l"/>
              </a:tabLst>
            </a:pPr>
            <a:r>
              <a:rPr lang="en-US" sz="1000" dirty="0">
                <a:latin typeface="Arial" charset="0"/>
                <a:ea typeface="Arial" charset="0"/>
                <a:cs typeface="Arial" charset="0"/>
              </a:rPr>
              <a:t>	Krista D. Capehart, PharmD, </a:t>
            </a:r>
            <a:r>
              <a:rPr lang="en-US" sz="1000" dirty="0" err="1">
                <a:latin typeface="Arial" charset="0"/>
                <a:ea typeface="Arial" charset="0"/>
                <a:cs typeface="Arial" charset="0"/>
              </a:rPr>
              <a:t>MSPharm</a:t>
            </a:r>
            <a:r>
              <a:rPr lang="en-US" sz="1000" dirty="0">
                <a:latin typeface="Arial" charset="0"/>
                <a:ea typeface="Arial" charset="0"/>
                <a:cs typeface="Arial" charset="0"/>
              </a:rPr>
              <a:t> 	ACPE UAN 0072-0000-25-032-L03-P</a:t>
            </a:r>
          </a:p>
          <a:p>
            <a:pPr>
              <a:spcAft>
                <a:spcPts val="400"/>
              </a:spcAft>
              <a:tabLst>
                <a:tab pos="685800" algn="l"/>
              </a:tabLst>
            </a:pPr>
            <a:r>
              <a:rPr lang="en-US" sz="1000" dirty="0">
                <a:latin typeface="Arial" charset="0"/>
                <a:ea typeface="Arial" charset="0"/>
                <a:cs typeface="Arial" charset="0"/>
              </a:rPr>
              <a:t>12:15 p.m.	Lunch</a:t>
            </a:r>
          </a:p>
          <a:p>
            <a:pPr>
              <a:spcAft>
                <a:spcPts val="400"/>
              </a:spcAft>
              <a:tabLst>
                <a:tab pos="685800" algn="l"/>
              </a:tabLst>
            </a:pPr>
            <a:r>
              <a:rPr lang="en-US" sz="1000" dirty="0">
                <a:latin typeface="Arial" charset="0"/>
                <a:ea typeface="Arial" charset="0"/>
                <a:cs typeface="Arial" charset="0"/>
              </a:rPr>
              <a:t>1:15 p.m. 	Pharmacy Law continued</a:t>
            </a:r>
          </a:p>
          <a:p>
            <a:pPr>
              <a:spcAft>
                <a:spcPts val="400"/>
              </a:spcAft>
              <a:tabLst>
                <a:tab pos="685800" algn="l"/>
              </a:tabLst>
            </a:pPr>
            <a:r>
              <a:rPr lang="en-US" sz="1000" dirty="0">
                <a:latin typeface="Arial" charset="0"/>
                <a:ea typeface="Arial" charset="0"/>
                <a:cs typeface="Arial" charset="0"/>
              </a:rPr>
              <a:t>2:15 p.m.	Break</a:t>
            </a:r>
          </a:p>
          <a:p>
            <a:pPr>
              <a:tabLst>
                <a:tab pos="685800" algn="l"/>
              </a:tabLst>
            </a:pPr>
            <a:r>
              <a:rPr lang="en-US" sz="1000" dirty="0">
                <a:latin typeface="Arial" charset="0"/>
                <a:ea typeface="Arial" charset="0"/>
                <a:cs typeface="Arial" charset="0"/>
              </a:rPr>
              <a:t>2:30 p.m.	</a:t>
            </a:r>
            <a:r>
              <a:rPr lang="en-US" sz="1000" b="1" dirty="0">
                <a:latin typeface="Arial" charset="0"/>
                <a:ea typeface="Arial" charset="0"/>
                <a:cs typeface="Arial" charset="0"/>
              </a:rPr>
              <a:t>How Sweet It Is: Modern Treatment 	Approaches for Type II Diabetes***</a:t>
            </a:r>
            <a:endParaRPr lang="en-US" sz="1000" dirty="0">
              <a:latin typeface="Arial" charset="0"/>
              <a:ea typeface="Arial" charset="0"/>
              <a:cs typeface="Arial" charset="0"/>
            </a:endParaRPr>
          </a:p>
          <a:p>
            <a:pPr>
              <a:tabLst>
                <a:tab pos="685800" algn="l"/>
              </a:tabLst>
            </a:pPr>
            <a:r>
              <a:rPr lang="en-US" sz="1000" dirty="0">
                <a:latin typeface="Arial" charset="0"/>
                <a:ea typeface="Arial" charset="0"/>
                <a:cs typeface="Arial" charset="0"/>
              </a:rPr>
              <a:t>	Angela L. Goodhart, PharmD, BCACP</a:t>
            </a:r>
          </a:p>
          <a:p>
            <a:pPr>
              <a:spcAft>
                <a:spcPts val="400"/>
              </a:spcAft>
              <a:tabLst>
                <a:tab pos="685800" algn="l"/>
              </a:tabLst>
            </a:pPr>
            <a:r>
              <a:rPr lang="en-US" sz="1000" dirty="0">
                <a:latin typeface="Arial" charset="0"/>
                <a:ea typeface="Arial" charset="0"/>
                <a:cs typeface="Arial" charset="0"/>
              </a:rPr>
              <a:t>	ACPE UAN 0072-0000-25-025-L01-P</a:t>
            </a:r>
          </a:p>
          <a:p>
            <a:pPr>
              <a:spcAft>
                <a:spcPts val="400"/>
              </a:spcAft>
              <a:tabLst>
                <a:tab pos="685800" algn="l"/>
              </a:tabLst>
            </a:pPr>
            <a:r>
              <a:rPr lang="en-US" sz="1000" dirty="0">
                <a:latin typeface="Arial" charset="0"/>
                <a:ea typeface="Arial" charset="0"/>
                <a:cs typeface="Arial" charset="0"/>
              </a:rPr>
              <a:t>4:30 p.m.	Questions/Conclusion</a:t>
            </a:r>
          </a:p>
          <a:p>
            <a:pPr>
              <a:spcAft>
                <a:spcPts val="400"/>
              </a:spcAft>
              <a:tabLst>
                <a:tab pos="685800" algn="l"/>
              </a:tabLst>
            </a:pPr>
            <a:endParaRPr lang="en-US" sz="1000" dirty="0">
              <a:latin typeface="Arial" charset="0"/>
              <a:ea typeface="Arial" charset="0"/>
              <a:cs typeface="Arial" charset="0"/>
            </a:endParaRPr>
          </a:p>
          <a:p>
            <a:pPr>
              <a:spcAft>
                <a:spcPts val="400"/>
              </a:spcAft>
              <a:tabLst>
                <a:tab pos="685800" algn="l"/>
              </a:tabLst>
            </a:pPr>
            <a:r>
              <a:rPr lang="en-US" sz="800" dirty="0">
                <a:latin typeface="Arial" charset="0"/>
                <a:ea typeface="Arial" charset="0"/>
                <a:cs typeface="Arial" charset="0"/>
              </a:rPr>
              <a:t>*The Mindful Medicine session was first presented in Pipestem, WV, on October 6, 2024. If you claimed credit for this session, additional credit will not be awarded.</a:t>
            </a:r>
          </a:p>
          <a:p>
            <a:pPr>
              <a:spcAft>
                <a:spcPts val="400"/>
              </a:spcAft>
              <a:tabLst>
                <a:tab pos="685800" algn="l"/>
              </a:tabLst>
            </a:pPr>
            <a:r>
              <a:rPr lang="en-US" sz="800" dirty="0">
                <a:latin typeface="Arial" charset="0"/>
                <a:ea typeface="Arial" charset="0"/>
                <a:cs typeface="Arial" charset="0"/>
              </a:rPr>
              <a:t>**The Pharmacy Law session was first presented in Barboursville, WV, on April 25, 2025. If you claimed credit for this session, additional credit will not be awarded.</a:t>
            </a:r>
          </a:p>
          <a:p>
            <a:pPr>
              <a:spcAft>
                <a:spcPts val="400"/>
              </a:spcAft>
              <a:tabLst>
                <a:tab pos="685800" algn="l"/>
              </a:tabLst>
            </a:pPr>
            <a:r>
              <a:rPr lang="en-US" sz="800" dirty="0">
                <a:latin typeface="Arial" charset="0"/>
                <a:ea typeface="Arial" charset="0"/>
                <a:cs typeface="Arial" charset="0"/>
              </a:rPr>
              <a:t>***The Diabetes session was first presented in Parkersburg, WV, on March 9, 2025. If you claimed credit for this session, additional credit will not be awarded.</a:t>
            </a:r>
          </a:p>
          <a:p>
            <a:pPr>
              <a:spcAft>
                <a:spcPts val="400"/>
              </a:spcAft>
              <a:tabLst>
                <a:tab pos="685800" algn="l"/>
              </a:tabLst>
            </a:pPr>
            <a:endParaRPr lang="en-US" sz="800" dirty="0">
              <a:latin typeface="Arial" charset="0"/>
              <a:ea typeface="Arial" charset="0"/>
              <a:cs typeface="Arial" charset="0"/>
            </a:endParaRPr>
          </a:p>
          <a:p>
            <a:pPr>
              <a:spcAft>
                <a:spcPts val="400"/>
              </a:spcAft>
              <a:tabLst>
                <a:tab pos="685800" algn="l"/>
              </a:tabLst>
            </a:pPr>
            <a:r>
              <a:rPr lang="en-US" sz="800" dirty="0">
                <a:latin typeface="Arial" charset="0"/>
                <a:ea typeface="Arial" charset="0"/>
                <a:cs typeface="Arial" charset="0"/>
              </a:rPr>
              <a:t>NOTE: To conserve resources, printed program packets will not be provided. A link will be provided before the event for attendees to access program materials to download onto their electronic devices (iPads, laptops, etc.) or print in advance.</a:t>
            </a:r>
          </a:p>
          <a:p>
            <a:pPr>
              <a:spcAft>
                <a:spcPts val="400"/>
              </a:spcAft>
              <a:tabLst>
                <a:tab pos="685800" algn="l"/>
              </a:tabLst>
            </a:pPr>
            <a:endParaRPr lang="en-US" sz="1000" dirty="0">
              <a:latin typeface="Arial" charset="0"/>
              <a:ea typeface="Arial" charset="0"/>
              <a:cs typeface="Arial"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284" y="232911"/>
            <a:ext cx="208308" cy="177385"/>
          </a:xfrm>
          <a:prstGeom prst="rect">
            <a:avLst/>
          </a:prstGeom>
        </p:spPr>
      </p:pic>
      <p:sp>
        <p:nvSpPr>
          <p:cNvPr id="13" name="TextBox 12"/>
          <p:cNvSpPr txBox="1"/>
          <p:nvPr/>
        </p:nvSpPr>
        <p:spPr>
          <a:xfrm>
            <a:off x="3374843" y="258587"/>
            <a:ext cx="3125106" cy="6801862"/>
          </a:xfrm>
          <a:prstGeom prst="rect">
            <a:avLst/>
          </a:prstGeom>
          <a:noFill/>
        </p:spPr>
        <p:txBody>
          <a:bodyPr wrap="square" rtlCol="0">
            <a:spAutoFit/>
          </a:bodyPr>
          <a:lstStyle/>
          <a:p>
            <a:pPr>
              <a:lnSpc>
                <a:spcPts val="1240"/>
              </a:lnSpc>
            </a:pPr>
            <a:r>
              <a:rPr lang="en-US" sz="1200" b="1" dirty="0">
                <a:solidFill>
                  <a:srgbClr val="002855"/>
                </a:solidFill>
                <a:latin typeface="Arial Narrow" charset="0"/>
                <a:ea typeface="Arial Narrow" charset="0"/>
                <a:cs typeface="Arial Narrow" charset="0"/>
              </a:rPr>
              <a:t>      </a:t>
            </a:r>
            <a:r>
              <a:rPr lang="en-US" sz="1200" b="1" dirty="0">
                <a:solidFill>
                  <a:srgbClr val="002855"/>
                </a:solidFill>
                <a:latin typeface="Arial Black" charset="0"/>
                <a:ea typeface="Arial Black" charset="0"/>
                <a:cs typeface="Arial Black" charset="0"/>
              </a:rPr>
              <a:t>LEARNING OBJECTIVES</a:t>
            </a:r>
          </a:p>
          <a:p>
            <a:pPr lvl="0"/>
            <a:endParaRPr lang="en-US" sz="900" b="1" dirty="0">
              <a:latin typeface="Arial" charset="0"/>
              <a:cs typeface="Arial" charset="0"/>
            </a:endParaRPr>
          </a:p>
          <a:p>
            <a:pPr lvl="0"/>
            <a:r>
              <a:rPr lang="en-US" sz="1000" b="1" dirty="0">
                <a:latin typeface="Arial" panose="020B0604020202020204" pitchFamily="34" charset="0"/>
                <a:cs typeface="Arial" panose="020B0604020202020204" pitchFamily="34" charset="0"/>
              </a:rPr>
              <a:t>Some Things Change, Some Stay the Same: Law Update 2024 (Knowledge-Based)</a:t>
            </a:r>
          </a:p>
          <a:p>
            <a:pPr lvl="0"/>
            <a:endParaRPr lang="en-US" sz="900" b="1" dirty="0">
              <a:latin typeface="Arial" panose="020B0604020202020204" pitchFamily="34" charset="0"/>
              <a:cs typeface="Arial" panose="020B0604020202020204" pitchFamily="34" charset="0"/>
            </a:endParaRP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Explain new WV Board of Pharmacy Rules that have recently become effective.</a:t>
            </a: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Discuss laws impacting pharmacy practice that have recently passed in WV.</a:t>
            </a: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Identify pharmacy resources and responsibilities related to the Drug Supply Chain Securities Act (DSCSA).</a:t>
            </a: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Discuss recent notices issued from the Drug Enforcement Administration (DEA) and how they impact pharmacy practice. </a:t>
            </a:r>
          </a:p>
          <a:p>
            <a:endParaRPr lang="en-US" sz="1200" dirty="0">
              <a:latin typeface="Arial" charset="0"/>
              <a:ea typeface="Arial" charset="0"/>
              <a:cs typeface="Arial" charset="0"/>
            </a:endParaRPr>
          </a:p>
          <a:p>
            <a:pPr lvl="0"/>
            <a:r>
              <a:rPr lang="en-US" sz="1000" b="1" dirty="0">
                <a:latin typeface="Arial" charset="0"/>
                <a:ea typeface="Arial" charset="0"/>
                <a:cs typeface="Arial" charset="0"/>
              </a:rPr>
              <a:t>New Drugs Approved in 2023 (Knowledge-Based) </a:t>
            </a:r>
          </a:p>
          <a:p>
            <a:pPr lvl="0"/>
            <a:endParaRPr lang="en-US" sz="900" b="1" dirty="0">
              <a:latin typeface="Arial" charset="0"/>
              <a:ea typeface="Arial" charset="0"/>
              <a:cs typeface="Arial" charset="0"/>
            </a:endParaRPr>
          </a:p>
          <a:p>
            <a:pPr marL="182880" lvl="0" indent="-182880">
              <a:buFont typeface="Arial" panose="020B0604020202020204" pitchFamily="34" charset="0"/>
              <a:buChar char="•"/>
            </a:pPr>
            <a:r>
              <a:rPr lang="en-US" sz="1000" dirty="0">
                <a:latin typeface="Arial" charset="0"/>
                <a:ea typeface="Arial" charset="0"/>
                <a:cs typeface="Arial" charset="0"/>
              </a:rPr>
              <a:t>Outline landscapes and statistics of new drugs approved in 2023.</a:t>
            </a:r>
          </a:p>
          <a:p>
            <a:pPr marL="182880" lvl="0" indent="-182880">
              <a:buFont typeface="Arial" panose="020B0604020202020204" pitchFamily="34" charset="0"/>
              <a:buChar char="•"/>
            </a:pPr>
            <a:r>
              <a:rPr lang="en-US" sz="1000" dirty="0">
                <a:latin typeface="Arial" charset="0"/>
                <a:ea typeface="Arial" charset="0"/>
                <a:cs typeface="Arial" charset="0"/>
              </a:rPr>
              <a:t>Describe specific oral, injectables and other formulation drugs approved in the community setting.</a:t>
            </a:r>
          </a:p>
          <a:p>
            <a:pPr marL="182880" lvl="0" indent="-182880">
              <a:buFont typeface="Arial" panose="020B0604020202020204" pitchFamily="34" charset="0"/>
              <a:buChar char="•"/>
            </a:pPr>
            <a:r>
              <a:rPr lang="en-US" sz="1000" dirty="0">
                <a:latin typeface="Arial" charset="0"/>
                <a:ea typeface="Arial" charset="0"/>
                <a:cs typeface="Arial" charset="0"/>
              </a:rPr>
              <a:t>Outline indications, dosing, and common adverse effects of newly approved medications.</a:t>
            </a:r>
          </a:p>
          <a:p>
            <a:pPr marL="182880" lvl="0" indent="-182880">
              <a:buFont typeface="Arial" panose="020B0604020202020204" pitchFamily="34" charset="0"/>
              <a:buChar char="•"/>
            </a:pPr>
            <a:r>
              <a:rPr lang="en-US" sz="1000" dirty="0">
                <a:latin typeface="Arial" charset="0"/>
                <a:ea typeface="Arial" charset="0"/>
                <a:cs typeface="Arial" charset="0"/>
              </a:rPr>
              <a:t>Discuss pertinent clinical considerations of new drugs approved.</a:t>
            </a:r>
          </a:p>
          <a:p>
            <a:pPr lvl="0"/>
            <a:endParaRPr lang="en-US" sz="1200" dirty="0">
              <a:latin typeface="Arial" charset="0"/>
              <a:ea typeface="Arial" charset="0"/>
              <a:cs typeface="Arial" charset="0"/>
            </a:endParaRPr>
          </a:p>
          <a:p>
            <a:pPr lvl="0"/>
            <a:r>
              <a:rPr lang="en-US" sz="1000" b="1" dirty="0">
                <a:latin typeface="Arial" panose="020B0604020202020204" pitchFamily="34" charset="0"/>
                <a:cs typeface="Arial" panose="020B0604020202020204" pitchFamily="34" charset="0"/>
              </a:rPr>
              <a:t>How Sweet It Is: Modern Treatment Approaches for Type II Diabetes (Knowledge-Based)</a:t>
            </a:r>
          </a:p>
          <a:p>
            <a:pPr lvl="0"/>
            <a:endParaRPr lang="en-US" sz="500" b="1" dirty="0">
              <a:highlight>
                <a:srgbClr val="FFFF00"/>
              </a:highlight>
              <a:latin typeface="Arial" panose="020B0604020202020204" pitchFamily="34" charset="0"/>
              <a:cs typeface="Arial" panose="020B0604020202020204" pitchFamily="34" charset="0"/>
            </a:endParaRP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Review the pharmacokinetics, efficacy, and safety considerations of diabetes medications, including glucagon-like peptide-1 (GLP-1) receptor agonists and sodium glucose cotransporter 2 (SGLT2) inhibitors.</a:t>
            </a: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Explain the fundamental concepts of continuous glucose monitor (CGM) technology and interpretation of data.</a:t>
            </a: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Assess the evidence supporting CGM use in diabetes. </a:t>
            </a:r>
          </a:p>
          <a:p>
            <a:pPr marL="182880" lvl="0" indent="-182880">
              <a:buFont typeface="Arial" panose="020B0604020202020204" pitchFamily="34" charset="0"/>
              <a:buChar char="•"/>
            </a:pPr>
            <a:r>
              <a:rPr lang="en-US" sz="1000" dirty="0">
                <a:latin typeface="Arial" panose="020B0604020202020204" pitchFamily="34" charset="0"/>
                <a:cs typeface="Arial" panose="020B0604020202020204" pitchFamily="34" charset="0"/>
              </a:rPr>
              <a:t>Discuss the role of pharmacists providing diabetes care within a multidisciplinary team.</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0059" y="258587"/>
            <a:ext cx="208308" cy="177385"/>
          </a:xfrm>
          <a:prstGeom prst="rect">
            <a:avLst/>
          </a:prstGeom>
        </p:spPr>
      </p:pic>
      <p:sp>
        <p:nvSpPr>
          <p:cNvPr id="15" name="TextBox 14"/>
          <p:cNvSpPr txBox="1"/>
          <p:nvPr/>
        </p:nvSpPr>
        <p:spPr>
          <a:xfrm>
            <a:off x="6728618" y="253282"/>
            <a:ext cx="3340529" cy="3760004"/>
          </a:xfrm>
          <a:prstGeom prst="rect">
            <a:avLst/>
          </a:prstGeom>
          <a:noFill/>
        </p:spPr>
        <p:txBody>
          <a:bodyPr wrap="square" rtlCol="0">
            <a:spAutoFit/>
          </a:bodyPr>
          <a:lstStyle/>
          <a:p>
            <a:pPr>
              <a:lnSpc>
                <a:spcPts val="1240"/>
              </a:lnSpc>
              <a:spcAft>
                <a:spcPts val="600"/>
              </a:spcAft>
            </a:pPr>
            <a:r>
              <a:rPr lang="en-US" sz="1200" b="1" dirty="0">
                <a:solidFill>
                  <a:srgbClr val="002855"/>
                </a:solidFill>
                <a:latin typeface="Arial Black" charset="0"/>
                <a:ea typeface="Arial Black" charset="0"/>
                <a:cs typeface="Arial Black" charset="0"/>
              </a:rPr>
              <a:t>    FACULTY</a:t>
            </a:r>
          </a:p>
          <a:p>
            <a:pPr marR="106750"/>
            <a:r>
              <a:rPr lang="en-US" sz="1000" b="1" dirty="0">
                <a:latin typeface="Arial" panose="020B0604020202020204" pitchFamily="34" charset="0"/>
              </a:rPr>
              <a:t>Ashleigh L. Barrickman, PharmD, BCACP, CTTS</a:t>
            </a:r>
            <a:endParaRPr lang="en-US" sz="1000" dirty="0">
              <a:latin typeface="Arial" panose="020B0604020202020204" pitchFamily="34" charset="0"/>
            </a:endParaRPr>
          </a:p>
          <a:p>
            <a:r>
              <a:rPr lang="en-US" sz="1000" dirty="0">
                <a:latin typeface="Arial" panose="020B0604020202020204" pitchFamily="34" charset="0"/>
              </a:rPr>
              <a:t>Director of Skills Development</a:t>
            </a:r>
          </a:p>
          <a:p>
            <a:pPr marR="116750"/>
            <a:r>
              <a:rPr lang="en-US" sz="1000" dirty="0">
                <a:latin typeface="Arial" panose="020B0604020202020204" pitchFamily="34" charset="0"/>
              </a:rPr>
              <a:t>Clinical Associate Professor </a:t>
            </a:r>
          </a:p>
          <a:p>
            <a:pPr marR="120950"/>
            <a:r>
              <a:rPr lang="en-US" sz="1000" dirty="0">
                <a:latin typeface="Arial" panose="020B0604020202020204" pitchFamily="34" charset="0"/>
              </a:rPr>
              <a:t>West Virginia University School of Pharmacy</a:t>
            </a:r>
          </a:p>
          <a:p>
            <a:pPr marR="107250">
              <a:spcAft>
                <a:spcPts val="800"/>
              </a:spcAft>
            </a:pPr>
            <a:r>
              <a:rPr lang="en-US" sz="1000" dirty="0">
                <a:latin typeface="Arial" panose="020B0604020202020204" pitchFamily="34" charset="0"/>
              </a:rPr>
              <a:t>Morgantown, WV</a:t>
            </a:r>
            <a:endParaRPr lang="en-US" sz="1000" dirty="0">
              <a:latin typeface="Arial" charset="0"/>
              <a:ea typeface="Arial" charset="0"/>
              <a:cs typeface="Arial" charset="0"/>
            </a:endParaRPr>
          </a:p>
          <a:p>
            <a:pPr>
              <a:lnSpc>
                <a:spcPts val="1240"/>
              </a:lnSpc>
            </a:pPr>
            <a:r>
              <a:rPr lang="en-US" sz="1000" b="1" dirty="0">
                <a:latin typeface="Arial" charset="0"/>
                <a:ea typeface="Arial" charset="0"/>
                <a:cs typeface="Arial" charset="0"/>
              </a:rPr>
              <a:t>Krista D. Capehart, PharmD, </a:t>
            </a:r>
            <a:r>
              <a:rPr lang="en-US" sz="1000" b="1" dirty="0" err="1">
                <a:latin typeface="Arial" charset="0"/>
                <a:ea typeface="Arial" charset="0"/>
                <a:cs typeface="Arial" charset="0"/>
              </a:rPr>
              <a:t>MSPharm</a:t>
            </a:r>
            <a:r>
              <a:rPr lang="en-US" sz="1000" b="1" dirty="0">
                <a:latin typeface="Arial" charset="0"/>
                <a:ea typeface="Arial" charset="0"/>
                <a:cs typeface="Arial" charset="0"/>
              </a:rPr>
              <a:t>, BCACP,     </a:t>
            </a:r>
            <a:r>
              <a:rPr lang="en-US" sz="1000" b="1" dirty="0" err="1">
                <a:latin typeface="Arial" charset="0"/>
                <a:ea typeface="Arial" charset="0"/>
                <a:cs typeface="Arial" charset="0"/>
              </a:rPr>
              <a:t>FAPhA</a:t>
            </a:r>
            <a:r>
              <a:rPr lang="en-US" sz="1000" b="1" dirty="0">
                <a:latin typeface="Arial" charset="0"/>
                <a:ea typeface="Arial" charset="0"/>
                <a:cs typeface="Arial" charset="0"/>
              </a:rPr>
              <a:t>, AE-C </a:t>
            </a:r>
          </a:p>
          <a:p>
            <a:pPr>
              <a:lnSpc>
                <a:spcPts val="1240"/>
              </a:lnSpc>
            </a:pPr>
            <a:r>
              <a:rPr lang="en-US" sz="1000" dirty="0">
                <a:latin typeface="Arial" charset="0"/>
                <a:ea typeface="Arial" charset="0"/>
                <a:cs typeface="Arial" charset="0"/>
              </a:rPr>
              <a:t>West Virginia University School of Pharmacy</a:t>
            </a:r>
          </a:p>
          <a:p>
            <a:pPr>
              <a:lnSpc>
                <a:spcPts val="1240"/>
              </a:lnSpc>
            </a:pPr>
            <a:r>
              <a:rPr lang="en-US" sz="1000" dirty="0">
                <a:latin typeface="Arial" charset="0"/>
                <a:ea typeface="Arial" charset="0"/>
                <a:cs typeface="Arial" charset="0"/>
              </a:rPr>
              <a:t>Clinical Professor </a:t>
            </a:r>
          </a:p>
          <a:p>
            <a:pPr>
              <a:lnSpc>
                <a:spcPts val="1240"/>
              </a:lnSpc>
            </a:pPr>
            <a:r>
              <a:rPr lang="en-US" sz="1000" dirty="0">
                <a:latin typeface="Arial" charset="0"/>
                <a:ea typeface="Arial" charset="0"/>
                <a:cs typeface="Arial" charset="0"/>
              </a:rPr>
              <a:t>Director of the Wigner Institute for Advanced Pharmacy Practice, Education, and Research </a:t>
            </a:r>
          </a:p>
          <a:p>
            <a:pPr>
              <a:lnSpc>
                <a:spcPts val="1240"/>
              </a:lnSpc>
            </a:pPr>
            <a:r>
              <a:rPr lang="en-US" sz="1000" dirty="0">
                <a:latin typeface="Arial" charset="0"/>
                <a:ea typeface="Arial" charset="0"/>
                <a:cs typeface="Arial" charset="0"/>
              </a:rPr>
              <a:t>Director of Professional and Regulatory Affairs</a:t>
            </a:r>
          </a:p>
          <a:p>
            <a:pPr>
              <a:lnSpc>
                <a:spcPts val="1240"/>
              </a:lnSpc>
            </a:pPr>
            <a:r>
              <a:rPr lang="en-US" sz="1000" dirty="0">
                <a:latin typeface="Arial" charset="0"/>
                <a:ea typeface="Arial" charset="0"/>
                <a:cs typeface="Arial" charset="0"/>
              </a:rPr>
              <a:t>West Virginia Board of Pharmacy</a:t>
            </a:r>
          </a:p>
          <a:p>
            <a:pPr>
              <a:lnSpc>
                <a:spcPts val="1240"/>
              </a:lnSpc>
              <a:spcAft>
                <a:spcPts val="800"/>
              </a:spcAft>
            </a:pPr>
            <a:r>
              <a:rPr lang="en-US" sz="1000" dirty="0">
                <a:latin typeface="Arial" charset="0"/>
                <a:ea typeface="Arial" charset="0"/>
                <a:cs typeface="Arial" charset="0"/>
              </a:rPr>
              <a:t>Charleston, WV</a:t>
            </a:r>
          </a:p>
          <a:p>
            <a:pPr>
              <a:lnSpc>
                <a:spcPts val="1240"/>
              </a:lnSpc>
            </a:pPr>
            <a:r>
              <a:rPr lang="en-US" sz="1000" b="1" dirty="0">
                <a:latin typeface="Arial" charset="0"/>
                <a:ea typeface="Arial" charset="0"/>
                <a:cs typeface="Arial" charset="0"/>
              </a:rPr>
              <a:t>Angela L. Goodhart, PharmD, BCACP</a:t>
            </a:r>
          </a:p>
          <a:p>
            <a:pPr>
              <a:lnSpc>
                <a:spcPts val="1240"/>
              </a:lnSpc>
            </a:pPr>
            <a:r>
              <a:rPr lang="en-US" sz="1000" dirty="0">
                <a:latin typeface="Arial" charset="0"/>
                <a:ea typeface="Arial" charset="0"/>
                <a:cs typeface="Arial" charset="0"/>
              </a:rPr>
              <a:t>Assistant Professor</a:t>
            </a:r>
          </a:p>
          <a:p>
            <a:pPr>
              <a:lnSpc>
                <a:spcPts val="1240"/>
              </a:lnSpc>
            </a:pPr>
            <a:r>
              <a:rPr lang="en-US" sz="1000" dirty="0">
                <a:latin typeface="Arial" charset="0"/>
                <a:ea typeface="Arial" charset="0"/>
                <a:cs typeface="Arial" charset="0"/>
              </a:rPr>
              <a:t>Clinical Pharmacy and Family Medicine</a:t>
            </a:r>
          </a:p>
          <a:p>
            <a:pPr>
              <a:lnSpc>
                <a:spcPts val="1240"/>
              </a:lnSpc>
            </a:pPr>
            <a:r>
              <a:rPr lang="en-US" sz="1000" dirty="0">
                <a:latin typeface="Arial" charset="0"/>
                <a:ea typeface="Arial" charset="0"/>
                <a:cs typeface="Arial" charset="0"/>
              </a:rPr>
              <a:t>Program Director</a:t>
            </a:r>
          </a:p>
          <a:p>
            <a:pPr>
              <a:lnSpc>
                <a:spcPts val="1240"/>
              </a:lnSpc>
            </a:pPr>
            <a:r>
              <a:rPr lang="en-US" sz="1000" dirty="0">
                <a:latin typeface="Arial" charset="0"/>
                <a:ea typeface="Arial" charset="0"/>
                <a:cs typeface="Arial" charset="0"/>
              </a:rPr>
              <a:t>PGY2 Ambulatory Care Pharmacy Residency </a:t>
            </a:r>
          </a:p>
          <a:p>
            <a:pPr>
              <a:lnSpc>
                <a:spcPts val="1240"/>
              </a:lnSpc>
            </a:pPr>
            <a:r>
              <a:rPr lang="en-US" sz="1000" dirty="0">
                <a:latin typeface="Arial" charset="0"/>
                <a:ea typeface="Arial" charset="0"/>
                <a:cs typeface="Arial" charset="0"/>
              </a:rPr>
              <a:t>West Virginia University</a:t>
            </a:r>
          </a:p>
          <a:p>
            <a:pPr>
              <a:lnSpc>
                <a:spcPts val="1240"/>
              </a:lnSpc>
            </a:pPr>
            <a:r>
              <a:rPr lang="en-US" sz="1000" dirty="0">
                <a:latin typeface="Arial" charset="0"/>
                <a:ea typeface="Arial" charset="0"/>
                <a:cs typeface="Arial" charset="0"/>
              </a:rPr>
              <a:t>Morgantown, WV</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7618" y="4671381"/>
            <a:ext cx="207963" cy="17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15">
            <a:extLst>
              <a:ext uri="{FF2B5EF4-FFF2-40B4-BE49-F238E27FC236}">
                <a16:creationId xmlns:a16="http://schemas.microsoft.com/office/drawing/2014/main" id="{3AD54352-7A15-4D00-9DD0-A719A1B5C6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284" y="943059"/>
            <a:ext cx="208308" cy="177385"/>
          </a:xfrm>
          <a:prstGeom prst="rect">
            <a:avLst/>
          </a:prstGeom>
        </p:spPr>
      </p:pic>
      <p:pic>
        <p:nvPicPr>
          <p:cNvPr id="17" name="Picture 3">
            <a:extLst>
              <a:ext uri="{FF2B5EF4-FFF2-40B4-BE49-F238E27FC236}">
                <a16:creationId xmlns:a16="http://schemas.microsoft.com/office/drawing/2014/main" id="{AE962BE2-01AF-45DB-B850-FB8E8B8EFC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2764" y="261050"/>
            <a:ext cx="207963" cy="17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C864F274-7FA8-403F-8261-98233B22D004}"/>
              </a:ext>
            </a:extLst>
          </p:cNvPr>
          <p:cNvSpPr txBox="1"/>
          <p:nvPr/>
        </p:nvSpPr>
        <p:spPr>
          <a:xfrm>
            <a:off x="6749686" y="4661154"/>
            <a:ext cx="3125106" cy="2569934"/>
          </a:xfrm>
          <a:prstGeom prst="rect">
            <a:avLst/>
          </a:prstGeom>
          <a:noFill/>
        </p:spPr>
        <p:txBody>
          <a:bodyPr wrap="square" rtlCol="0">
            <a:spAutoFit/>
          </a:bodyPr>
          <a:lstStyle/>
          <a:p>
            <a:pPr lvl="0"/>
            <a:r>
              <a:rPr lang="en-US" sz="1200" b="1" dirty="0">
                <a:solidFill>
                  <a:srgbClr val="002855"/>
                </a:solidFill>
                <a:latin typeface="Arial Black" charset="0"/>
                <a:ea typeface="Arial Black" charset="0"/>
                <a:cs typeface="Arial Black" charset="0"/>
              </a:rPr>
              <a:t>    CONTINUING EDUCATION</a:t>
            </a:r>
          </a:p>
          <a:p>
            <a:pPr lvl="0"/>
            <a:endParaRPr lang="en-US" sz="1200" b="1" dirty="0">
              <a:solidFill>
                <a:srgbClr val="002855"/>
              </a:solidFill>
              <a:latin typeface="Arial Black" charset="0"/>
              <a:ea typeface="Arial Black" charset="0"/>
              <a:cs typeface="Arial Black" charset="0"/>
            </a:endParaRPr>
          </a:p>
          <a:p>
            <a:pPr lvl="0"/>
            <a:endParaRPr lang="en-US" sz="200" b="1" dirty="0">
              <a:solidFill>
                <a:srgbClr val="002855"/>
              </a:solidFill>
              <a:latin typeface="Arial Black" charset="0"/>
              <a:ea typeface="Arial Black" charset="0"/>
              <a:cs typeface="Arial Black" charset="0"/>
            </a:endParaRPr>
          </a:p>
          <a:p>
            <a:pPr lvl="0" defTabSz="457200">
              <a:tabLst>
                <a:tab pos="0" algn="l"/>
              </a:tabLst>
            </a:pPr>
            <a:r>
              <a:rPr lang="en-US" sz="900" dirty="0">
                <a:solidFill>
                  <a:srgbClr val="333F48"/>
                </a:solidFill>
                <a:latin typeface="Arial" charset="0"/>
                <a:ea typeface="Arial" charset="0"/>
                <a:cs typeface="Arial" charset="0"/>
              </a:rPr>
              <a:t>		</a:t>
            </a:r>
            <a:r>
              <a:rPr lang="en-US" sz="900" dirty="0">
                <a:solidFill>
                  <a:prstClr val="black"/>
                </a:solidFill>
                <a:latin typeface="Arial" charset="0"/>
                <a:ea typeface="Arial" charset="0"/>
                <a:cs typeface="Arial" charset="0"/>
              </a:rPr>
              <a:t>West Virginia University School of Pharmacy is 		accredited by the Accreditation Council for 			Pharmacy Education as a provider of continuing pharmacy education. This activity is accredited up to a total of 6.0 contact hours or 0.6 CEUs for pharmacists. WVU SoP will report your participation in the activity to NABP Continuing Pharmacy Education (CPE) Monitor within 4-6 weeks for all participants who successfully complete each session. Successful  completion includes attending the entire session, signing the attendance sheet and completing an online evaluation form for each session attended. Transcripts of CPE can be printed from NABP CPE Monitor. If needed, statements of attendance may be printed at </a:t>
            </a:r>
            <a:r>
              <a:rPr lang="en-US" sz="900" b="1" dirty="0">
                <a:solidFill>
                  <a:prstClr val="black"/>
                </a:solidFill>
                <a:latin typeface="Arial" charset="0"/>
                <a:ea typeface="Arial" charset="0"/>
                <a:cs typeface="Arial" charset="0"/>
              </a:rPr>
              <a:t>https://pharmacyce.wvu.edu/user/login.   </a:t>
            </a:r>
            <a:endParaRPr lang="en-US" sz="900" dirty="0"/>
          </a:p>
        </p:txBody>
      </p:sp>
      <p:pic>
        <p:nvPicPr>
          <p:cNvPr id="20" name="Picture 2">
            <a:extLst>
              <a:ext uri="{FF2B5EF4-FFF2-40B4-BE49-F238E27FC236}">
                <a16:creationId xmlns:a16="http://schemas.microsoft.com/office/drawing/2014/main" id="{8F4900A1-6AE6-40E4-8CA3-8A1B48A6AE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7618" y="5034031"/>
            <a:ext cx="4445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56761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4921</TotalTime>
  <Words>1097</Words>
  <Application>Microsoft Office PowerPoint</Application>
  <PresentationFormat>Custom</PresentationFormat>
  <Paragraphs>134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Black</vt:lpstr>
      <vt:lpstr>Arial Narrow</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Hindman, Lori</cp:lastModifiedBy>
  <cp:revision>146</cp:revision>
  <cp:lastPrinted>2024-03-22T20:23:21Z</cp:lastPrinted>
  <dcterms:created xsi:type="dcterms:W3CDTF">2017-07-10T14:24:11Z</dcterms:created>
  <dcterms:modified xsi:type="dcterms:W3CDTF">2025-04-09T17:06:08Z</dcterms:modified>
</cp:coreProperties>
</file>