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7" r:id="rId3"/>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dman, Lori" initials="HL" lastIdx="1" clrIdx="0">
    <p:extLst>
      <p:ext uri="{19B8F6BF-5375-455C-9EA6-DF929625EA0E}">
        <p15:presenceInfo xmlns:p15="http://schemas.microsoft.com/office/powerpoint/2012/main" userId="S-1-5-21-3223380060-3847703234-506189433-103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333F48"/>
    <a:srgbClr val="EAAA00"/>
    <a:srgbClr val="6E62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94"/>
    <p:restoredTop sz="94686"/>
  </p:normalViewPr>
  <p:slideViewPr>
    <p:cSldViewPr snapToGrid="0" snapToObjects="1" showGuides="1">
      <p:cViewPr varScale="1">
        <p:scale>
          <a:sx n="101" d="100"/>
          <a:sy n="101" d="100"/>
        </p:scale>
        <p:origin x="2316" y="510"/>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vl1pPr>
          </a:lstStyle>
          <a:p>
            <a:fld id="{BB189552-07D6-C944-BDEB-D97299EADC75}" type="datetimeFigureOut">
              <a:rPr lang="en-US" smtClean="0"/>
              <a:t>4/22/2024</a:t>
            </a:fld>
            <a:endParaRPr lang="en-US" dirty="0"/>
          </a:p>
        </p:txBody>
      </p:sp>
      <p:sp>
        <p:nvSpPr>
          <p:cNvPr id="4" name="Slide Image Placeholder 3"/>
          <p:cNvSpPr>
            <a:spLocks noGrp="1" noRot="1" noChangeAspect="1"/>
          </p:cNvSpPr>
          <p:nvPr>
            <p:ph type="sldImg" idx="2"/>
          </p:nvPr>
        </p:nvSpPr>
        <p:spPr>
          <a:xfrm>
            <a:off x="1474788" y="1162050"/>
            <a:ext cx="4060825" cy="3138488"/>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vl1pPr>
          </a:lstStyle>
          <a:p>
            <a:fld id="{12F53EBA-180D-C24A-93CB-D1E5D5EA3F1C}" type="slidenum">
              <a:rPr lang="en-US" smtClean="0"/>
              <a:t>‹#›</a:t>
            </a:fld>
            <a:endParaRPr lang="en-US" dirty="0"/>
          </a:p>
        </p:txBody>
      </p:sp>
    </p:spTree>
    <p:extLst>
      <p:ext uri="{BB962C8B-B14F-4D97-AF65-F5344CB8AC3E}">
        <p14:creationId xmlns:p14="http://schemas.microsoft.com/office/powerpoint/2010/main" val="1266626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F53EBA-180D-C24A-93CB-D1E5D5EA3F1C}" type="slidenum">
              <a:rPr lang="en-US" smtClean="0"/>
              <a:t>1</a:t>
            </a:fld>
            <a:endParaRPr lang="en-US" dirty="0"/>
          </a:p>
        </p:txBody>
      </p:sp>
    </p:spTree>
    <p:extLst>
      <p:ext uri="{BB962C8B-B14F-4D97-AF65-F5344CB8AC3E}">
        <p14:creationId xmlns:p14="http://schemas.microsoft.com/office/powerpoint/2010/main" val="17825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F53EBA-180D-C24A-93CB-D1E5D5EA3F1C}" type="slidenum">
              <a:rPr lang="en-US" smtClean="0"/>
              <a:t>2</a:t>
            </a:fld>
            <a:endParaRPr lang="en-US" dirty="0"/>
          </a:p>
        </p:txBody>
      </p:sp>
    </p:spTree>
    <p:extLst>
      <p:ext uri="{BB962C8B-B14F-4D97-AF65-F5344CB8AC3E}">
        <p14:creationId xmlns:p14="http://schemas.microsoft.com/office/powerpoint/2010/main" val="970079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83929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76703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01419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32105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20723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96330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11131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25407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902854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95438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Drag picture to placeholder or click icon to add</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862EA31-1033-7C49-9056-DA5D27430E28}" type="datetimeFigureOut">
              <a:rPr lang="en-US" smtClean="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83995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862EA31-1033-7C49-9056-DA5D27430E28}" type="datetimeFigureOut">
              <a:rPr lang="en-US" smtClean="0"/>
              <a:t>4/22/2024</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75F0CF1B-7D1A-3645-9CDC-435C0869A6E2}" type="slidenum">
              <a:rPr lang="en-US" smtClean="0"/>
              <a:t>‹#›</a:t>
            </a:fld>
            <a:endParaRPr lang="en-US" dirty="0"/>
          </a:p>
        </p:txBody>
      </p:sp>
    </p:spTree>
    <p:extLst>
      <p:ext uri="{BB962C8B-B14F-4D97-AF65-F5344CB8AC3E}">
        <p14:creationId xmlns:p14="http://schemas.microsoft.com/office/powerpoint/2010/main" val="1360706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harmacyce.wvu.edu/user/log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40655378"/>
              </p:ext>
            </p:extLst>
          </p:nvPr>
        </p:nvGraphicFramePr>
        <p:xfrm>
          <a:off x="0" y="-3557"/>
          <a:ext cx="10058400" cy="7775957"/>
        </p:xfrm>
        <a:graphic>
          <a:graphicData uri="http://schemas.openxmlformats.org/drawingml/2006/table">
            <a:tbl>
              <a:tblPr firstRow="1" bandRow="1">
                <a:tableStyleId>{2D5ABB26-0587-4C30-8999-92F81FD0307C}</a:tableStyleId>
              </a:tblPr>
              <a:tblGrid>
                <a:gridCol w="3319592">
                  <a:extLst>
                    <a:ext uri="{9D8B030D-6E8A-4147-A177-3AD203B41FA5}">
                      <a16:colId xmlns:a16="http://schemas.microsoft.com/office/drawing/2014/main" val="20000"/>
                    </a:ext>
                  </a:extLst>
                </a:gridCol>
                <a:gridCol w="3369404">
                  <a:extLst>
                    <a:ext uri="{9D8B030D-6E8A-4147-A177-3AD203B41FA5}">
                      <a16:colId xmlns:a16="http://schemas.microsoft.com/office/drawing/2014/main" val="20001"/>
                    </a:ext>
                  </a:extLst>
                </a:gridCol>
                <a:gridCol w="3369404">
                  <a:extLst>
                    <a:ext uri="{9D8B030D-6E8A-4147-A177-3AD203B41FA5}">
                      <a16:colId xmlns:a16="http://schemas.microsoft.com/office/drawing/2014/main" val="20002"/>
                    </a:ext>
                  </a:extLst>
                </a:gridCol>
              </a:tblGrid>
              <a:tr h="7775957">
                <a:tc>
                  <a:txBody>
                    <a:bodyPr/>
                    <a:lstStyle/>
                    <a:p>
                      <a:endParaRPr lang="en-US" sz="160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TextBox 5"/>
          <p:cNvSpPr txBox="1"/>
          <p:nvPr/>
        </p:nvSpPr>
        <p:spPr>
          <a:xfrm>
            <a:off x="95250" y="512063"/>
            <a:ext cx="3107448" cy="6620338"/>
          </a:xfrm>
          <a:prstGeom prst="rect">
            <a:avLst/>
          </a:prstGeom>
          <a:noFill/>
        </p:spPr>
        <p:txBody>
          <a:bodyPr wrap="square" rtlCol="0">
            <a:spAutoFit/>
          </a:bodyPr>
          <a:lstStyle/>
          <a:p>
            <a:pPr>
              <a:lnSpc>
                <a:spcPts val="1240"/>
              </a:lnSpc>
            </a:pPr>
            <a:r>
              <a:rPr lang="en-US" sz="1200" b="1" dirty="0">
                <a:solidFill>
                  <a:srgbClr val="002855"/>
                </a:solidFill>
                <a:latin typeface="Arial Narrow" charset="0"/>
                <a:ea typeface="Arial Narrow" charset="0"/>
                <a:cs typeface="Arial Narrow" charset="0"/>
              </a:rPr>
              <a:t>   </a:t>
            </a:r>
            <a:r>
              <a:rPr lang="en-US" sz="1200" b="1" dirty="0">
                <a:solidFill>
                  <a:srgbClr val="002855"/>
                </a:solidFill>
                <a:latin typeface="Arial Black" charset="0"/>
                <a:ea typeface="Arial Black" charset="0"/>
                <a:cs typeface="Arial Black" charset="0"/>
              </a:rPr>
              <a:t>REGISTRATION</a:t>
            </a:r>
          </a:p>
          <a:p>
            <a:pPr>
              <a:lnSpc>
                <a:spcPts val="1240"/>
              </a:lnSpc>
            </a:pPr>
            <a:r>
              <a:rPr lang="en-US" sz="900" dirty="0">
                <a:solidFill>
                  <a:srgbClr val="333F48"/>
                </a:solidFill>
                <a:latin typeface="Arial" charset="0"/>
                <a:ea typeface="Arial" charset="0"/>
                <a:cs typeface="Arial" charset="0"/>
              </a:rPr>
              <a:t>Registration fee includes continuing education, activity materials, breaks, and lunch. The Office of CE reserves the right to cancel the activity due to low registration. If canceled, we will contact registrants via phone or email. Please direct any questions to Lori Hindman, Program Specialist, at 304-293-5103 or Dr. Ginger Scott, Director, at 304-293-1553. </a:t>
            </a:r>
          </a:p>
          <a:p>
            <a:endParaRPr lang="en-US" sz="600" dirty="0">
              <a:solidFill>
                <a:srgbClr val="333F48"/>
              </a:solidFill>
              <a:latin typeface="Arial" charset="0"/>
              <a:ea typeface="Arial" charset="0"/>
              <a:cs typeface="Arial" charset="0"/>
            </a:endParaRPr>
          </a:p>
          <a:p>
            <a:r>
              <a:rPr lang="en-US" sz="900" dirty="0">
                <a:solidFill>
                  <a:srgbClr val="333F48"/>
                </a:solidFill>
                <a:latin typeface="Arial" charset="0"/>
                <a:ea typeface="Arial" charset="0"/>
                <a:cs typeface="Arial" charset="0"/>
              </a:rPr>
              <a:t>Please register online at </a:t>
            </a:r>
            <a:r>
              <a:rPr lang="en-US" sz="900" b="1" u="sng" dirty="0">
                <a:solidFill>
                  <a:srgbClr val="333F48"/>
                </a:solidFill>
                <a:latin typeface="Arial" charset="0"/>
                <a:ea typeface="Arial" charset="0"/>
                <a:cs typeface="Arial" charset="0"/>
                <a:hlinkClick r:id="rId3"/>
              </a:rPr>
              <a:t>https://pharmacyce.wvu.edu/user/login</a:t>
            </a:r>
            <a:r>
              <a:rPr lang="en-US" sz="900" dirty="0">
                <a:solidFill>
                  <a:srgbClr val="333F48"/>
                </a:solidFill>
                <a:latin typeface="Arial" charset="0"/>
                <a:ea typeface="Arial" charset="0"/>
                <a:cs typeface="Arial" charset="0"/>
              </a:rPr>
              <a:t>. </a:t>
            </a:r>
          </a:p>
          <a:p>
            <a:r>
              <a:rPr lang="en-US" sz="900" dirty="0">
                <a:solidFill>
                  <a:srgbClr val="333F48"/>
                </a:solidFill>
                <a:latin typeface="Arial" charset="0"/>
                <a:ea typeface="Arial" charset="0"/>
                <a:cs typeface="Arial" charset="0"/>
              </a:rPr>
              <a:t>If you cannot register online, please mail or fax the form below to:</a:t>
            </a:r>
          </a:p>
          <a:p>
            <a:r>
              <a:rPr lang="en-US" sz="600" dirty="0">
                <a:solidFill>
                  <a:srgbClr val="333F48"/>
                </a:solidFill>
                <a:latin typeface="Arial" charset="0"/>
                <a:ea typeface="Arial" charset="0"/>
                <a:cs typeface="Arial" charset="0"/>
              </a:rPr>
              <a:t> </a:t>
            </a:r>
          </a:p>
          <a:p>
            <a:r>
              <a:rPr lang="en-US" sz="900" b="1" dirty="0">
                <a:solidFill>
                  <a:srgbClr val="333F48"/>
                </a:solidFill>
                <a:latin typeface="Arial" charset="0"/>
                <a:ea typeface="Arial" charset="0"/>
                <a:cs typeface="Arial" charset="0"/>
              </a:rPr>
              <a:t>WVU School of Pharmacy </a:t>
            </a:r>
          </a:p>
          <a:p>
            <a:pPr>
              <a:lnSpc>
                <a:spcPts val="1240"/>
              </a:lnSpc>
            </a:pPr>
            <a:r>
              <a:rPr lang="en-US" sz="900" b="1" dirty="0">
                <a:solidFill>
                  <a:srgbClr val="333F48"/>
                </a:solidFill>
                <a:latin typeface="Arial" charset="0"/>
                <a:ea typeface="Arial" charset="0"/>
                <a:cs typeface="Arial" charset="0"/>
              </a:rPr>
              <a:t>PO Box 9540</a:t>
            </a:r>
          </a:p>
          <a:p>
            <a:pPr>
              <a:lnSpc>
                <a:spcPts val="1240"/>
              </a:lnSpc>
            </a:pPr>
            <a:r>
              <a:rPr lang="en-US" sz="900" b="1" dirty="0">
                <a:solidFill>
                  <a:srgbClr val="333F48"/>
                </a:solidFill>
                <a:latin typeface="Arial" charset="0"/>
                <a:ea typeface="Arial" charset="0"/>
                <a:cs typeface="Arial" charset="0"/>
              </a:rPr>
              <a:t>Morgantown, WV 26506</a:t>
            </a:r>
          </a:p>
          <a:p>
            <a:pPr>
              <a:lnSpc>
                <a:spcPts val="1240"/>
              </a:lnSpc>
            </a:pPr>
            <a:r>
              <a:rPr lang="en-US" sz="900" b="1" dirty="0">
                <a:solidFill>
                  <a:srgbClr val="333F48"/>
                </a:solidFill>
                <a:latin typeface="Arial" charset="0"/>
                <a:ea typeface="Arial" charset="0"/>
                <a:cs typeface="Arial" charset="0"/>
              </a:rPr>
              <a:t>Fax: 304-293-7672</a:t>
            </a:r>
          </a:p>
          <a:p>
            <a:pPr>
              <a:lnSpc>
                <a:spcPts val="1240"/>
              </a:lnSpc>
            </a:pPr>
            <a:r>
              <a:rPr lang="en-US" sz="900" dirty="0">
                <a:solidFill>
                  <a:srgbClr val="333F48"/>
                </a:solidFill>
                <a:latin typeface="Arial" charset="0"/>
                <a:ea typeface="Arial" charset="0"/>
                <a:cs typeface="Arial" charset="0"/>
              </a:rPr>
              <a:t> </a:t>
            </a:r>
          </a:p>
          <a:p>
            <a:pPr>
              <a:lnSpc>
                <a:spcPts val="1240"/>
              </a:lnSpc>
            </a:pPr>
            <a:r>
              <a:rPr lang="en-US" sz="900" b="1" u="sng" dirty="0">
                <a:solidFill>
                  <a:srgbClr val="333F48"/>
                </a:solidFill>
                <a:latin typeface="Arial" charset="0"/>
                <a:ea typeface="Arial" charset="0"/>
                <a:cs typeface="Arial" charset="0"/>
              </a:rPr>
              <a:t>All Day 	Fee             </a:t>
            </a:r>
          </a:p>
          <a:p>
            <a:pPr>
              <a:lnSpc>
                <a:spcPts val="1240"/>
              </a:lnSpc>
            </a:pPr>
            <a:r>
              <a:rPr lang="en-US" sz="900" dirty="0">
                <a:solidFill>
                  <a:srgbClr val="333F48"/>
                </a:solidFill>
                <a:latin typeface="Arial" charset="0"/>
                <a:ea typeface="Arial" charset="0"/>
                <a:cs typeface="Arial" charset="0"/>
              </a:rPr>
              <a:t>Pharmacists	$150	</a:t>
            </a:r>
          </a:p>
          <a:p>
            <a:pPr>
              <a:lnSpc>
                <a:spcPts val="1240"/>
              </a:lnSpc>
            </a:pPr>
            <a:r>
              <a:rPr lang="en-US" sz="900" dirty="0">
                <a:solidFill>
                  <a:srgbClr val="333F48"/>
                </a:solidFill>
                <a:latin typeface="Arial" charset="0"/>
                <a:ea typeface="Arial" charset="0"/>
                <a:cs typeface="Arial" charset="0"/>
              </a:rPr>
              <a:t>All Others	$  75</a:t>
            </a:r>
          </a:p>
          <a:p>
            <a:pPr>
              <a:lnSpc>
                <a:spcPts val="1240"/>
              </a:lnSpc>
            </a:pPr>
            <a:r>
              <a:rPr lang="en-US" sz="900" dirty="0">
                <a:solidFill>
                  <a:srgbClr val="333F48"/>
                </a:solidFill>
                <a:latin typeface="Arial" charset="0"/>
                <a:ea typeface="Arial" charset="0"/>
                <a:cs typeface="Arial" charset="0"/>
              </a:rPr>
              <a:t>	</a:t>
            </a:r>
          </a:p>
          <a:p>
            <a:pPr>
              <a:lnSpc>
                <a:spcPts val="1240"/>
              </a:lnSpc>
            </a:pPr>
            <a:r>
              <a:rPr lang="en-US" sz="900" dirty="0">
                <a:solidFill>
                  <a:srgbClr val="333F48"/>
                </a:solidFill>
                <a:latin typeface="Arial" charset="0"/>
                <a:ea typeface="Arial" charset="0"/>
                <a:cs typeface="Arial" charset="0"/>
              </a:rPr>
              <a:t> </a:t>
            </a:r>
          </a:p>
          <a:p>
            <a:r>
              <a:rPr lang="en-US" sz="900" dirty="0">
                <a:solidFill>
                  <a:srgbClr val="333F48"/>
                </a:solidFill>
                <a:latin typeface="Arial" charset="0"/>
                <a:ea typeface="Arial" charset="0"/>
                <a:cs typeface="Arial" charset="0"/>
              </a:rPr>
              <a:t>____________________________________________</a:t>
            </a:r>
            <a:endParaRPr lang="en-US" sz="900" b="1" u="sng" dirty="0">
              <a:solidFill>
                <a:srgbClr val="333F48"/>
              </a:solidFill>
              <a:latin typeface="Arial" charset="0"/>
              <a:ea typeface="Arial" charset="0"/>
              <a:cs typeface="Arial" charset="0"/>
            </a:endParaRPr>
          </a:p>
          <a:p>
            <a:r>
              <a:rPr lang="en-US" sz="900" dirty="0">
                <a:solidFill>
                  <a:srgbClr val="333F48"/>
                </a:solidFill>
                <a:latin typeface="Arial" charset="0"/>
                <a:ea typeface="Arial" charset="0"/>
                <a:cs typeface="Arial" charset="0"/>
              </a:rPr>
              <a:t>First Name, MI, Last Name</a:t>
            </a:r>
          </a:p>
          <a:p>
            <a:r>
              <a:rPr lang="en-US" sz="900" dirty="0">
                <a:solidFill>
                  <a:srgbClr val="333F48"/>
                </a:solidFill>
                <a:latin typeface="Arial" charset="0"/>
                <a:ea typeface="Arial" charset="0"/>
                <a:cs typeface="Arial" charset="0"/>
              </a:rPr>
              <a:t> </a:t>
            </a:r>
          </a:p>
          <a:p>
            <a:r>
              <a:rPr lang="en-US" sz="900" dirty="0">
                <a:solidFill>
                  <a:srgbClr val="333F48"/>
                </a:solidFill>
                <a:latin typeface="Arial" charset="0"/>
                <a:ea typeface="Arial" charset="0"/>
                <a:cs typeface="Arial" charset="0"/>
              </a:rPr>
              <a:t>____________________________________________</a:t>
            </a:r>
          </a:p>
          <a:p>
            <a:r>
              <a:rPr lang="en-US" sz="900" dirty="0">
                <a:solidFill>
                  <a:srgbClr val="333F48"/>
                </a:solidFill>
                <a:latin typeface="Arial" charset="0"/>
                <a:ea typeface="Arial" charset="0"/>
                <a:cs typeface="Arial" charset="0"/>
              </a:rPr>
              <a:t>Address</a:t>
            </a:r>
          </a:p>
          <a:p>
            <a:r>
              <a:rPr lang="en-US" sz="900" dirty="0">
                <a:solidFill>
                  <a:srgbClr val="333F48"/>
                </a:solidFill>
                <a:latin typeface="Arial" charset="0"/>
                <a:ea typeface="Arial" charset="0"/>
                <a:cs typeface="Arial" charset="0"/>
              </a:rPr>
              <a:t> </a:t>
            </a:r>
          </a:p>
          <a:p>
            <a:r>
              <a:rPr lang="en-US" sz="900" dirty="0">
                <a:solidFill>
                  <a:srgbClr val="333F48"/>
                </a:solidFill>
                <a:latin typeface="Arial" charset="0"/>
                <a:ea typeface="Arial" charset="0"/>
                <a:cs typeface="Arial" charset="0"/>
              </a:rPr>
              <a:t>____________________________________________</a:t>
            </a:r>
          </a:p>
          <a:p>
            <a:r>
              <a:rPr lang="en-US" sz="900" dirty="0">
                <a:solidFill>
                  <a:srgbClr val="333F48"/>
                </a:solidFill>
                <a:latin typeface="Arial" charset="0"/>
                <a:ea typeface="Arial" charset="0"/>
                <a:cs typeface="Arial" charset="0"/>
              </a:rPr>
              <a:t>City, State, Zip</a:t>
            </a:r>
          </a:p>
          <a:p>
            <a:r>
              <a:rPr lang="en-US" sz="900" dirty="0">
                <a:solidFill>
                  <a:srgbClr val="333F48"/>
                </a:solidFill>
                <a:latin typeface="Arial" charset="0"/>
                <a:ea typeface="Arial" charset="0"/>
                <a:cs typeface="Arial" charset="0"/>
              </a:rPr>
              <a:t> </a:t>
            </a:r>
          </a:p>
          <a:p>
            <a:r>
              <a:rPr lang="en-US" sz="900" dirty="0">
                <a:solidFill>
                  <a:srgbClr val="333F48"/>
                </a:solidFill>
                <a:latin typeface="Arial" charset="0"/>
                <a:ea typeface="Arial" charset="0"/>
                <a:cs typeface="Arial" charset="0"/>
              </a:rPr>
              <a:t>____________________________________________</a:t>
            </a:r>
          </a:p>
          <a:p>
            <a:r>
              <a:rPr lang="en-US" sz="900" dirty="0">
                <a:solidFill>
                  <a:srgbClr val="333F48"/>
                </a:solidFill>
                <a:latin typeface="Arial" charset="0"/>
                <a:ea typeface="Arial" charset="0"/>
                <a:cs typeface="Arial" charset="0"/>
              </a:rPr>
              <a:t>Phone: Home	           Cell	        Work</a:t>
            </a:r>
          </a:p>
          <a:p>
            <a:r>
              <a:rPr lang="en-US" sz="900" dirty="0">
                <a:solidFill>
                  <a:srgbClr val="333F48"/>
                </a:solidFill>
                <a:latin typeface="Arial" charset="0"/>
                <a:ea typeface="Arial" charset="0"/>
                <a:cs typeface="Arial" charset="0"/>
              </a:rPr>
              <a:t> </a:t>
            </a:r>
          </a:p>
          <a:p>
            <a:r>
              <a:rPr lang="en-US" sz="900" dirty="0">
                <a:solidFill>
                  <a:srgbClr val="333F48"/>
                </a:solidFill>
                <a:latin typeface="Arial" charset="0"/>
                <a:ea typeface="Arial" charset="0"/>
                <a:cs typeface="Arial" charset="0"/>
              </a:rPr>
              <a:t>____________________________________________</a:t>
            </a:r>
          </a:p>
          <a:p>
            <a:r>
              <a:rPr lang="en-US" sz="900" dirty="0">
                <a:solidFill>
                  <a:srgbClr val="333F48"/>
                </a:solidFill>
                <a:latin typeface="Arial" charset="0"/>
                <a:ea typeface="Arial" charset="0"/>
                <a:cs typeface="Arial" charset="0"/>
              </a:rPr>
              <a:t>Email Address</a:t>
            </a:r>
          </a:p>
          <a:p>
            <a:r>
              <a:rPr lang="en-US" sz="900" dirty="0">
                <a:solidFill>
                  <a:srgbClr val="333F48"/>
                </a:solidFill>
                <a:latin typeface="Arial" charset="0"/>
                <a:ea typeface="Arial" charset="0"/>
                <a:cs typeface="Arial" charset="0"/>
              </a:rPr>
              <a:t> </a:t>
            </a:r>
          </a:p>
          <a:p>
            <a:r>
              <a:rPr lang="en-US" sz="900" dirty="0">
                <a:solidFill>
                  <a:srgbClr val="333F48"/>
                </a:solidFill>
                <a:latin typeface="Arial" charset="0"/>
                <a:ea typeface="Arial" charset="0"/>
                <a:cs typeface="Arial" charset="0"/>
              </a:rPr>
              <a:t>____________________________________________</a:t>
            </a:r>
          </a:p>
          <a:p>
            <a:r>
              <a:rPr lang="en-US" sz="900" dirty="0">
                <a:solidFill>
                  <a:srgbClr val="333F48"/>
                </a:solidFill>
                <a:latin typeface="Arial" charset="0"/>
                <a:ea typeface="Arial" charset="0"/>
                <a:cs typeface="Arial" charset="0"/>
              </a:rPr>
              <a:t>Pharmacist or Student</a:t>
            </a:r>
          </a:p>
          <a:p>
            <a:r>
              <a:rPr lang="en-US" sz="900" dirty="0">
                <a:solidFill>
                  <a:srgbClr val="333F48"/>
                </a:solidFill>
                <a:latin typeface="Arial" charset="0"/>
                <a:ea typeface="Arial" charset="0"/>
                <a:cs typeface="Arial" charset="0"/>
              </a:rPr>
              <a:t> </a:t>
            </a:r>
          </a:p>
          <a:p>
            <a:r>
              <a:rPr lang="en-US" sz="900" dirty="0">
                <a:solidFill>
                  <a:srgbClr val="333F48"/>
                </a:solidFill>
                <a:latin typeface="Arial" charset="0"/>
                <a:ea typeface="Arial" charset="0"/>
                <a:cs typeface="Arial" charset="0"/>
              </a:rPr>
              <a:t>____________________________________________</a:t>
            </a:r>
          </a:p>
          <a:p>
            <a:r>
              <a:rPr lang="en-US" sz="900" dirty="0">
                <a:solidFill>
                  <a:srgbClr val="333F48"/>
                </a:solidFill>
                <a:latin typeface="Arial" charset="0"/>
                <a:ea typeface="Arial" charset="0"/>
                <a:cs typeface="Arial" charset="0"/>
              </a:rPr>
              <a:t>Dietary Restrictions</a:t>
            </a:r>
          </a:p>
          <a:p>
            <a:r>
              <a:rPr lang="en-US" sz="800" dirty="0">
                <a:solidFill>
                  <a:srgbClr val="333F48"/>
                </a:solidFill>
                <a:latin typeface="Arial" charset="0"/>
                <a:ea typeface="Arial" charset="0"/>
                <a:cs typeface="Arial" charset="0"/>
              </a:rPr>
              <a:t> </a:t>
            </a:r>
          </a:p>
          <a:p>
            <a:pPr>
              <a:lnSpc>
                <a:spcPts val="1240"/>
              </a:lnSpc>
            </a:pPr>
            <a:endParaRPr lang="en-US" sz="900" dirty="0">
              <a:solidFill>
                <a:schemeClr val="bg2">
                  <a:lumMod val="25000"/>
                </a:schemeClr>
              </a:solidFill>
              <a:latin typeface="Arial" charset="0"/>
              <a:ea typeface="Arial" charset="0"/>
              <a:cs typeface="Arial"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04" y="512064"/>
            <a:ext cx="208308" cy="177385"/>
          </a:xfrm>
          <a:prstGeom prst="rect">
            <a:avLst/>
          </a:prstGeom>
        </p:spPr>
      </p:pic>
      <p:sp>
        <p:nvSpPr>
          <p:cNvPr id="8" name="TextBox 7"/>
          <p:cNvSpPr txBox="1"/>
          <p:nvPr/>
        </p:nvSpPr>
        <p:spPr>
          <a:xfrm>
            <a:off x="6865261" y="1552575"/>
            <a:ext cx="3012142" cy="5701561"/>
          </a:xfrm>
          <a:prstGeom prst="rect">
            <a:avLst/>
          </a:prstGeom>
          <a:noFill/>
        </p:spPr>
        <p:txBody>
          <a:bodyPr wrap="square" rtlCol="0">
            <a:spAutoFit/>
          </a:bodyPr>
          <a:lstStyle/>
          <a:p>
            <a:pPr>
              <a:lnSpc>
                <a:spcPts val="2400"/>
              </a:lnSpc>
            </a:pPr>
            <a:r>
              <a:rPr lang="en-US" sz="2400" b="1" dirty="0">
                <a:solidFill>
                  <a:srgbClr val="002855"/>
                </a:solidFill>
                <a:latin typeface="Arial Black" panose="020B0A04020102020204" pitchFamily="34" charset="0"/>
                <a:ea typeface="Arial Black" charset="0"/>
                <a:cs typeface="Arial" panose="020B0604020202020204" pitchFamily="34" charset="0"/>
              </a:rPr>
              <a:t>A Continuing Education Activity for Pharmacists:</a:t>
            </a:r>
            <a:endParaRPr lang="en-US" b="1" dirty="0">
              <a:solidFill>
                <a:srgbClr val="002855"/>
              </a:solidFill>
              <a:latin typeface="Arial Black" panose="020B0A04020102020204" pitchFamily="34" charset="0"/>
              <a:ea typeface="Arial Black" charset="0"/>
              <a:cs typeface="Arial" panose="020B0604020202020204" pitchFamily="34" charset="0"/>
            </a:endParaRPr>
          </a:p>
          <a:p>
            <a:pPr>
              <a:lnSpc>
                <a:spcPts val="2400"/>
              </a:lnSpc>
            </a:pPr>
            <a:endParaRPr lang="en-US" sz="2400" b="1" dirty="0">
              <a:solidFill>
                <a:srgbClr val="EAAA00"/>
              </a:solidFill>
              <a:latin typeface="Arial Black" panose="020B0A04020102020204" pitchFamily="34" charset="0"/>
              <a:ea typeface="Arial Black" charset="0"/>
              <a:cs typeface="Arial" panose="020B0604020202020204" pitchFamily="34" charset="0"/>
            </a:endParaRPr>
          </a:p>
          <a:p>
            <a:pPr>
              <a:lnSpc>
                <a:spcPts val="2400"/>
              </a:lnSpc>
            </a:pPr>
            <a:r>
              <a:rPr lang="en-US" sz="2400" b="1" dirty="0">
                <a:solidFill>
                  <a:srgbClr val="EAAA00"/>
                </a:solidFill>
                <a:latin typeface="Arial Black" panose="020B0A04020102020204" pitchFamily="34" charset="0"/>
                <a:ea typeface="Arial Black" charset="0"/>
                <a:cs typeface="Arial" panose="020B0604020202020204" pitchFamily="34" charset="0"/>
              </a:rPr>
              <a:t>Barboursville Spring Seminar</a:t>
            </a:r>
          </a:p>
          <a:p>
            <a:pPr>
              <a:lnSpc>
                <a:spcPts val="2400"/>
              </a:lnSpc>
            </a:pPr>
            <a:r>
              <a:rPr lang="en-US" sz="2400" b="1" dirty="0">
                <a:solidFill>
                  <a:srgbClr val="EAAA00"/>
                </a:solidFill>
                <a:latin typeface="Arial Black" charset="0"/>
                <a:ea typeface="Arial Black" charset="0"/>
                <a:cs typeface="Arial Black" charset="0"/>
              </a:rPr>
              <a:t> </a:t>
            </a:r>
            <a:endParaRPr lang="en-US" dirty="0">
              <a:solidFill>
                <a:srgbClr val="333F48"/>
              </a:solidFill>
              <a:latin typeface="Arial" charset="0"/>
              <a:ea typeface="Arial" charset="0"/>
              <a:cs typeface="Arial" charset="0"/>
            </a:endParaRPr>
          </a:p>
          <a:p>
            <a:r>
              <a:rPr lang="en-US" sz="1950" b="1" dirty="0">
                <a:solidFill>
                  <a:srgbClr val="333F48"/>
                </a:solidFill>
                <a:latin typeface="Arial" charset="0"/>
                <a:ea typeface="Arial" charset="0"/>
                <a:cs typeface="Arial" charset="0"/>
              </a:rPr>
              <a:t>Friday May 3, 2024 </a:t>
            </a:r>
          </a:p>
          <a:p>
            <a:endParaRPr lang="en-US" sz="400" dirty="0">
              <a:solidFill>
                <a:srgbClr val="333F48"/>
              </a:solidFill>
              <a:latin typeface="Arial" charset="0"/>
              <a:ea typeface="Arial" charset="0"/>
              <a:cs typeface="Arial" charset="0"/>
            </a:endParaRPr>
          </a:p>
          <a:p>
            <a:r>
              <a:rPr lang="en-US" sz="1900" dirty="0">
                <a:solidFill>
                  <a:srgbClr val="333F48"/>
                </a:solidFill>
                <a:latin typeface="Arial" charset="0"/>
                <a:ea typeface="Arial" charset="0"/>
                <a:cs typeface="Arial" charset="0"/>
              </a:rPr>
              <a:t>8:00 a.m. – 4:30 p.m.</a:t>
            </a:r>
          </a:p>
          <a:p>
            <a:endParaRPr lang="en-US" sz="1400" dirty="0">
              <a:solidFill>
                <a:srgbClr val="333F48"/>
              </a:solidFill>
              <a:latin typeface="Arial" charset="0"/>
              <a:ea typeface="Arial" charset="0"/>
              <a:cs typeface="Arial" charset="0"/>
            </a:endParaRPr>
          </a:p>
          <a:p>
            <a:endParaRPr lang="en-US" sz="1950" dirty="0">
              <a:solidFill>
                <a:srgbClr val="333F48"/>
              </a:solidFill>
              <a:latin typeface="Arial" charset="0"/>
              <a:ea typeface="Arial" charset="0"/>
              <a:cs typeface="Arial" charset="0"/>
            </a:endParaRPr>
          </a:p>
          <a:p>
            <a:r>
              <a:rPr lang="en-US" sz="1950" dirty="0">
                <a:solidFill>
                  <a:srgbClr val="333F48"/>
                </a:solidFill>
                <a:latin typeface="Arial" charset="0"/>
                <a:ea typeface="Arial" charset="0"/>
                <a:cs typeface="Arial" charset="0"/>
              </a:rPr>
              <a:t>Delta Hotels by Marriott Huntington Mall </a:t>
            </a:r>
            <a:br>
              <a:rPr lang="en-US" sz="1950" dirty="0">
                <a:solidFill>
                  <a:srgbClr val="333F48"/>
                </a:solidFill>
                <a:latin typeface="Arial" charset="0"/>
                <a:ea typeface="Arial" charset="0"/>
                <a:cs typeface="Arial" charset="0"/>
              </a:rPr>
            </a:br>
            <a:r>
              <a:rPr lang="en-US" sz="1950" dirty="0">
                <a:solidFill>
                  <a:srgbClr val="333F48"/>
                </a:solidFill>
                <a:latin typeface="Arial" charset="0"/>
                <a:ea typeface="Arial" charset="0"/>
                <a:cs typeface="Arial" charset="0"/>
              </a:rPr>
              <a:t>Barboursville, WV</a:t>
            </a:r>
          </a:p>
          <a:p>
            <a:endParaRPr lang="en-US" sz="1200" dirty="0">
              <a:solidFill>
                <a:srgbClr val="333F48"/>
              </a:solidFill>
              <a:latin typeface="Arial" charset="0"/>
              <a:ea typeface="Arial" charset="0"/>
              <a:cs typeface="Arial" charset="0"/>
            </a:endParaRPr>
          </a:p>
          <a:p>
            <a:endParaRPr lang="en-US" sz="1200" dirty="0">
              <a:solidFill>
                <a:srgbClr val="333F48"/>
              </a:solidFill>
              <a:latin typeface="Arial" charset="0"/>
              <a:ea typeface="Arial" charset="0"/>
              <a:cs typeface="Arial" charset="0"/>
            </a:endParaRPr>
          </a:p>
          <a:p>
            <a:endParaRPr lang="en-US" sz="1200" dirty="0">
              <a:solidFill>
                <a:srgbClr val="333F48"/>
              </a:solidFill>
              <a:latin typeface="Arial" charset="0"/>
              <a:ea typeface="Arial" charset="0"/>
              <a:cs typeface="Arial" charset="0"/>
            </a:endParaRPr>
          </a:p>
          <a:p>
            <a:endParaRPr lang="en-US" sz="1200" dirty="0">
              <a:solidFill>
                <a:srgbClr val="333F48"/>
              </a:solidFill>
              <a:latin typeface="Arial" charset="0"/>
              <a:ea typeface="Arial" charset="0"/>
              <a:cs typeface="Arial" charset="0"/>
            </a:endParaRPr>
          </a:p>
          <a:p>
            <a:pPr algn="ctr"/>
            <a:endParaRPr lang="en-US" sz="1000" dirty="0">
              <a:solidFill>
                <a:srgbClr val="333F48"/>
              </a:solidFill>
              <a:latin typeface="Arial" charset="0"/>
              <a:ea typeface="Arial" charset="0"/>
              <a:cs typeface="Arial" charset="0"/>
            </a:endParaRPr>
          </a:p>
          <a:p>
            <a:endParaRPr lang="en-US" sz="1200" dirty="0">
              <a:solidFill>
                <a:srgbClr val="333F48"/>
              </a:solidFill>
              <a:latin typeface="Arial" charset="0"/>
              <a:ea typeface="Arial" charset="0"/>
              <a:cs typeface="Arial" charset="0"/>
            </a:endParaRPr>
          </a:p>
        </p:txBody>
      </p:sp>
      <p:sp>
        <p:nvSpPr>
          <p:cNvPr id="9" name="Text Box 9"/>
          <p:cNvSpPr txBox="1">
            <a:spLocks/>
          </p:cNvSpPr>
          <p:nvPr/>
        </p:nvSpPr>
        <p:spPr>
          <a:xfrm>
            <a:off x="4207100" y="4789935"/>
            <a:ext cx="1175385" cy="230314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333F48"/>
                </a:solidFill>
                <a:effectLst/>
                <a:latin typeface="Arial" charset="0"/>
                <a:ea typeface="Arial" charset="0"/>
                <a:cs typeface="Arial" charset="0"/>
              </a:rPr>
              <a:t>Office of Continuing Education</a:t>
            </a:r>
            <a:endParaRPr lang="en-US" sz="1100" dirty="0">
              <a:solidFill>
                <a:srgbClr val="333F48"/>
              </a:solidFill>
              <a:effectLst/>
              <a:latin typeface="Arial" charset="0"/>
              <a:ea typeface="Arial" charset="0"/>
              <a:cs typeface="Arial" charset="0"/>
            </a:endParaRPr>
          </a:p>
          <a:p>
            <a:pPr marL="0" marR="0">
              <a:lnSpc>
                <a:spcPct val="115000"/>
              </a:lnSpc>
              <a:spcBef>
                <a:spcPts val="0"/>
              </a:spcBef>
              <a:spcAft>
                <a:spcPts val="0"/>
              </a:spcAft>
            </a:pPr>
            <a:r>
              <a:rPr lang="en-US" sz="800" dirty="0">
                <a:solidFill>
                  <a:srgbClr val="333F48"/>
                </a:solidFill>
                <a:effectLst/>
                <a:latin typeface="Arial" charset="0"/>
                <a:ea typeface="Arial" charset="0"/>
                <a:cs typeface="Arial" charset="0"/>
              </a:rPr>
              <a:t>PO Box 9540</a:t>
            </a:r>
            <a:endParaRPr lang="en-US" sz="1100" dirty="0">
              <a:solidFill>
                <a:srgbClr val="333F48"/>
              </a:solidFill>
              <a:effectLst/>
              <a:latin typeface="Arial" charset="0"/>
              <a:ea typeface="Arial" charset="0"/>
              <a:cs typeface="Arial" charset="0"/>
            </a:endParaRPr>
          </a:p>
          <a:p>
            <a:pPr marL="0" marR="0">
              <a:lnSpc>
                <a:spcPct val="115000"/>
              </a:lnSpc>
              <a:spcBef>
                <a:spcPts val="0"/>
              </a:spcBef>
              <a:spcAft>
                <a:spcPts val="0"/>
              </a:spcAft>
            </a:pPr>
            <a:r>
              <a:rPr lang="en-US" sz="800" dirty="0">
                <a:solidFill>
                  <a:srgbClr val="333F48"/>
                </a:solidFill>
                <a:effectLst/>
                <a:latin typeface="Arial" charset="0"/>
                <a:ea typeface="Arial" charset="0"/>
                <a:cs typeface="Arial" charset="0"/>
              </a:rPr>
              <a:t>Morgantown, WV 26506-9540</a:t>
            </a:r>
            <a:endParaRPr lang="en-US" sz="1100" dirty="0">
              <a:solidFill>
                <a:srgbClr val="333F48"/>
              </a:solidFill>
              <a:effectLst/>
              <a:latin typeface="Arial" charset="0"/>
              <a:ea typeface="Arial" charset="0"/>
              <a:cs typeface="Arial" charset="0"/>
            </a:endParaRPr>
          </a:p>
          <a:p>
            <a:pPr marL="0" marR="0">
              <a:lnSpc>
                <a:spcPct val="115000"/>
              </a:lnSpc>
              <a:spcBef>
                <a:spcPts val="0"/>
              </a:spcBef>
              <a:spcAft>
                <a:spcPts val="0"/>
              </a:spcAft>
            </a:pPr>
            <a:r>
              <a:rPr lang="en-US" sz="800" dirty="0">
                <a:solidFill>
                  <a:srgbClr val="333F48"/>
                </a:solidFill>
                <a:effectLst/>
                <a:latin typeface="Arial" charset="0"/>
                <a:ea typeface="Arial" charset="0"/>
                <a:cs typeface="Arial" charset="0"/>
              </a:rPr>
              <a:t> </a:t>
            </a:r>
            <a:endParaRPr lang="en-US" sz="1100" dirty="0">
              <a:solidFill>
                <a:srgbClr val="333F48"/>
              </a:solidFill>
              <a:effectLst/>
              <a:latin typeface="Arial" charset="0"/>
              <a:ea typeface="Arial" charset="0"/>
              <a:cs typeface="Arial" charset="0"/>
            </a:endParaRPr>
          </a:p>
          <a:p>
            <a:pPr marL="0" marR="0">
              <a:lnSpc>
                <a:spcPct val="115000"/>
              </a:lnSpc>
              <a:spcBef>
                <a:spcPts val="0"/>
              </a:spcBef>
              <a:spcAft>
                <a:spcPts val="0"/>
              </a:spcAft>
            </a:pPr>
            <a:r>
              <a:rPr lang="en-US" sz="600" i="1" dirty="0">
                <a:solidFill>
                  <a:srgbClr val="333F48"/>
                </a:solidFill>
                <a:effectLst/>
                <a:latin typeface="Arial" charset="0"/>
                <a:ea typeface="Arial" charset="0"/>
                <a:cs typeface="Arial" charset="0"/>
              </a:rPr>
              <a:t>Return Service Requested</a:t>
            </a: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1914" y="512064"/>
            <a:ext cx="2687577" cy="560089"/>
          </a:xfrm>
          <a:prstGeom prst="rect">
            <a:avLst/>
          </a:prstGeom>
        </p:spPr>
      </p:pic>
      <p:cxnSp>
        <p:nvCxnSpPr>
          <p:cNvPr id="13" name="Straight Connector 12"/>
          <p:cNvCxnSpPr/>
          <p:nvPr/>
        </p:nvCxnSpPr>
        <p:spPr>
          <a:xfrm>
            <a:off x="6984492" y="4913760"/>
            <a:ext cx="2773680" cy="0"/>
          </a:xfrm>
          <a:prstGeom prst="line">
            <a:avLst/>
          </a:prstGeom>
          <a:ln w="19050">
            <a:solidFill>
              <a:srgbClr val="333F48"/>
            </a:solidFill>
          </a:ln>
        </p:spPr>
        <p:style>
          <a:lnRef idx="1">
            <a:schemeClr val="accent4"/>
          </a:lnRef>
          <a:fillRef idx="0">
            <a:schemeClr val="accent4"/>
          </a:fillRef>
          <a:effectRef idx="0">
            <a:schemeClr val="accent4"/>
          </a:effectRef>
          <a:fontRef idx="minor">
            <a:schemeClr val="tx1"/>
          </a:fontRef>
        </p:style>
      </p:cxn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2771987" y="6095706"/>
            <a:ext cx="2272914" cy="473673"/>
          </a:xfrm>
          <a:prstGeom prst="rect">
            <a:avLst/>
          </a:prstGeom>
        </p:spPr>
      </p:pic>
      <p:sp>
        <p:nvSpPr>
          <p:cNvPr id="15" name="Rectangle 14"/>
          <p:cNvSpPr/>
          <p:nvPr/>
        </p:nvSpPr>
        <p:spPr>
          <a:xfrm>
            <a:off x="0" y="-718460"/>
            <a:ext cx="3319272" cy="5046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319272" y="-718460"/>
            <a:ext cx="3374136" cy="504616"/>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7" name="Rectangle 16"/>
          <p:cNvSpPr/>
          <p:nvPr/>
        </p:nvSpPr>
        <p:spPr>
          <a:xfrm>
            <a:off x="6684264" y="-718460"/>
            <a:ext cx="3374136" cy="50461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3959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21610845"/>
              </p:ext>
            </p:extLst>
          </p:nvPr>
        </p:nvGraphicFramePr>
        <p:xfrm>
          <a:off x="0" y="61981"/>
          <a:ext cx="10058400" cy="15551914"/>
        </p:xfrm>
        <a:graphic>
          <a:graphicData uri="http://schemas.openxmlformats.org/drawingml/2006/table">
            <a:tbl>
              <a:tblPr firstRow="1" bandRow="1">
                <a:tableStyleId>{2D5ABB26-0587-4C30-8999-92F81FD0307C}</a:tableStyleId>
              </a:tblPr>
              <a:tblGrid>
                <a:gridCol w="3373120">
                  <a:extLst>
                    <a:ext uri="{9D8B030D-6E8A-4147-A177-3AD203B41FA5}">
                      <a16:colId xmlns:a16="http://schemas.microsoft.com/office/drawing/2014/main" val="20000"/>
                    </a:ext>
                  </a:extLst>
                </a:gridCol>
                <a:gridCol w="3370580">
                  <a:extLst>
                    <a:ext uri="{9D8B030D-6E8A-4147-A177-3AD203B41FA5}">
                      <a16:colId xmlns:a16="http://schemas.microsoft.com/office/drawing/2014/main" val="20001"/>
                    </a:ext>
                  </a:extLst>
                </a:gridCol>
                <a:gridCol w="3314700">
                  <a:extLst>
                    <a:ext uri="{9D8B030D-6E8A-4147-A177-3AD203B41FA5}">
                      <a16:colId xmlns:a16="http://schemas.microsoft.com/office/drawing/2014/main" val="20002"/>
                    </a:ext>
                  </a:extLst>
                </a:gridCol>
              </a:tblGrid>
              <a:tr h="7775957">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24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2855"/>
                          </a:solidFill>
                          <a:effectLst/>
                          <a:uLnTx/>
                          <a:uFillTx/>
                          <a:latin typeface="Arial Black" charset="0"/>
                          <a:ea typeface="Arial Black" charset="0"/>
                          <a:cs typeface="Arial Black" charset="0"/>
                        </a:rPr>
                        <a:t>  LEARNING OBJECTIVES (</a:t>
                      </a:r>
                      <a:r>
                        <a:rPr kumimoji="0" lang="en-US" sz="1200" b="1" i="0" u="none" strike="noStrike" kern="1200" cap="none" spc="0" normalizeH="0" baseline="0" noProof="0" dirty="0" err="1">
                          <a:ln>
                            <a:noFill/>
                          </a:ln>
                          <a:solidFill>
                            <a:srgbClr val="002855"/>
                          </a:solidFill>
                          <a:effectLst/>
                          <a:uLnTx/>
                          <a:uFillTx/>
                          <a:latin typeface="Arial Black" charset="0"/>
                          <a:ea typeface="Arial Black" charset="0"/>
                          <a:cs typeface="Arial Black" charset="0"/>
                        </a:rPr>
                        <a:t>con’t</a:t>
                      </a:r>
                      <a:r>
                        <a:rPr kumimoji="0" lang="en-US" sz="1200" b="1" i="0" u="none" strike="noStrike" kern="1200" cap="none" spc="0" normalizeH="0" baseline="0" noProof="0" dirty="0">
                          <a:ln>
                            <a:noFill/>
                          </a:ln>
                          <a:solidFill>
                            <a:srgbClr val="002855"/>
                          </a:solidFill>
                          <a:effectLst/>
                          <a:uLnTx/>
                          <a:uFillTx/>
                          <a:latin typeface="Arial Black" charset="0"/>
                          <a:ea typeface="Arial Black" charset="0"/>
                          <a:cs typeface="Arial Black" charset="0"/>
                        </a:rPr>
                        <a:t>.)</a:t>
                      </a:r>
                      <a:endParaRPr kumimoji="0" lang="en-US" sz="900" b="1" i="0" u="none" strike="noStrike" kern="1200" cap="none" spc="0" normalizeH="0" baseline="0" noProof="0" dirty="0">
                        <a:ln>
                          <a:noFill/>
                        </a:ln>
                        <a:solidFill>
                          <a:srgbClr val="333F48"/>
                        </a:solidFill>
                        <a:effectLst/>
                        <a:uLnTx/>
                        <a:uFillTx/>
                        <a:latin typeface="Arial" charset="0"/>
                        <a:ea typeface="Arial" charset="0"/>
                        <a:cs typeface="Arial" charset="0"/>
                      </a:endParaRPr>
                    </a:p>
                    <a:p>
                      <a:endParaRPr lang="en-US" sz="900" dirty="0"/>
                    </a:p>
                    <a:p>
                      <a:r>
                        <a:rPr lang="en-US" sz="900" b="1" dirty="0">
                          <a:latin typeface="Arial" panose="020B0604020202020204" pitchFamily="34" charset="0"/>
                          <a:cs typeface="Arial" panose="020B0604020202020204" pitchFamily="34" charset="0"/>
                        </a:rPr>
                        <a:t>Immunization Updates</a:t>
                      </a:r>
                    </a:p>
                    <a:p>
                      <a:endParaRPr lang="en-US" sz="900" b="1" dirty="0">
                        <a:latin typeface="Arial" panose="020B0604020202020204" pitchFamily="34" charset="0"/>
                        <a:cs typeface="Arial" panose="020B0604020202020204" pitchFamily="34" charset="0"/>
                      </a:endParaRPr>
                    </a:p>
                    <a:p>
                      <a:r>
                        <a:rPr lang="en-US" sz="900" b="0" dirty="0">
                          <a:latin typeface="Arial" panose="020B0604020202020204" pitchFamily="34" charset="0"/>
                          <a:cs typeface="Arial" panose="020B0604020202020204" pitchFamily="34" charset="0"/>
                        </a:rPr>
                        <a:t>Learning Objectives TBD</a:t>
                      </a:r>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7775957">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sz="900" b="1" dirty="0">
                        <a:latin typeface="Arial" panose="020B0604020202020204" pitchFamily="34" charset="0"/>
                        <a:cs typeface="Arial" panose="020B0604020202020204" pitchFamily="34" charset="0"/>
                      </a:endParaRPr>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707328262"/>
                  </a:ext>
                </a:extLst>
              </a:tr>
            </a:tbl>
          </a:graphicData>
        </a:graphic>
      </p:graphicFrame>
      <p:sp>
        <p:nvSpPr>
          <p:cNvPr id="5" name="Rectangle 4"/>
          <p:cNvSpPr/>
          <p:nvPr/>
        </p:nvSpPr>
        <p:spPr>
          <a:xfrm>
            <a:off x="6739128" y="-695310"/>
            <a:ext cx="3319272" cy="417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3369564" y="-695310"/>
            <a:ext cx="3374136" cy="41751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Rectangle 6"/>
          <p:cNvSpPr/>
          <p:nvPr/>
        </p:nvSpPr>
        <p:spPr>
          <a:xfrm>
            <a:off x="0" y="-695310"/>
            <a:ext cx="3374136" cy="417518"/>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9" name="TextBox 8"/>
          <p:cNvSpPr txBox="1"/>
          <p:nvPr/>
        </p:nvSpPr>
        <p:spPr>
          <a:xfrm>
            <a:off x="58203" y="143153"/>
            <a:ext cx="3284823" cy="5035994"/>
          </a:xfrm>
          <a:prstGeom prst="rect">
            <a:avLst/>
          </a:prstGeom>
          <a:noFill/>
        </p:spPr>
        <p:txBody>
          <a:bodyPr wrap="square" rtlCol="0">
            <a:spAutoFit/>
          </a:bodyPr>
          <a:lstStyle/>
          <a:p>
            <a:pPr>
              <a:lnSpc>
                <a:spcPts val="1240"/>
              </a:lnSpc>
            </a:pPr>
            <a:r>
              <a:rPr lang="en-US" sz="1200" b="1" dirty="0">
                <a:solidFill>
                  <a:srgbClr val="002855"/>
                </a:solidFill>
                <a:latin typeface="Arial Narrow" charset="0"/>
                <a:ea typeface="Arial Narrow" charset="0"/>
                <a:cs typeface="Arial Narrow" charset="0"/>
              </a:rPr>
              <a:t>   </a:t>
            </a:r>
            <a:r>
              <a:rPr lang="en-US" sz="1200" b="1" dirty="0">
                <a:solidFill>
                  <a:srgbClr val="002855"/>
                </a:solidFill>
                <a:latin typeface="Arial Black" charset="0"/>
                <a:ea typeface="Arial Black" charset="0"/>
                <a:cs typeface="Arial Black" charset="0"/>
              </a:rPr>
              <a:t>ACTIVITY DESCRIPTION </a:t>
            </a:r>
          </a:p>
          <a:p>
            <a:endParaRPr lang="en-US" sz="300" dirty="0">
              <a:solidFill>
                <a:srgbClr val="333F48"/>
              </a:solidFill>
              <a:latin typeface="Arial" charset="0"/>
              <a:ea typeface="Arial" charset="0"/>
              <a:cs typeface="Arial" charset="0"/>
            </a:endParaRPr>
          </a:p>
          <a:p>
            <a:r>
              <a:rPr lang="en-US" sz="900" dirty="0">
                <a:solidFill>
                  <a:srgbClr val="333F48"/>
                </a:solidFill>
                <a:latin typeface="Arial" charset="0"/>
                <a:ea typeface="Arial" charset="0"/>
                <a:cs typeface="Arial" charset="0"/>
              </a:rPr>
              <a:t>This activity is designed for pharmacists in all practice settings. The sessions will focus on immunizations updates, Attention-Deficit/Hyperactivity Disorder (ADHD) care and treatment guidelines and recent and upcoming changes to state and federal pharmacy law.</a:t>
            </a:r>
          </a:p>
          <a:p>
            <a:endParaRPr lang="en-US" sz="800" dirty="0">
              <a:solidFill>
                <a:srgbClr val="333F48"/>
              </a:solidFill>
              <a:latin typeface="Arial" charset="0"/>
              <a:ea typeface="Arial" charset="0"/>
              <a:cs typeface="Arial" charset="0"/>
            </a:endParaRPr>
          </a:p>
          <a:p>
            <a:r>
              <a:rPr lang="en-US" sz="1200" b="1" dirty="0">
                <a:solidFill>
                  <a:srgbClr val="002855"/>
                </a:solidFill>
                <a:latin typeface="Arial Narrow" charset="0"/>
                <a:ea typeface="Arial Narrow" charset="0"/>
                <a:cs typeface="Arial Narrow" charset="0"/>
              </a:rPr>
              <a:t>   </a:t>
            </a:r>
            <a:r>
              <a:rPr lang="en-US" sz="1200" b="1" dirty="0">
                <a:solidFill>
                  <a:srgbClr val="002855"/>
                </a:solidFill>
                <a:latin typeface="Arial Black" charset="0"/>
                <a:ea typeface="Arial Black" charset="0"/>
                <a:cs typeface="Arial Black" charset="0"/>
              </a:rPr>
              <a:t>AGENDA</a:t>
            </a:r>
          </a:p>
          <a:p>
            <a:endParaRPr lang="en-US" sz="400" dirty="0">
              <a:solidFill>
                <a:srgbClr val="333F48"/>
              </a:solidFill>
              <a:latin typeface="Arial" charset="0"/>
              <a:ea typeface="Arial" charset="0"/>
              <a:cs typeface="Arial" charset="0"/>
            </a:endParaRPr>
          </a:p>
          <a:p>
            <a:pPr>
              <a:spcAft>
                <a:spcPts val="200"/>
              </a:spcAft>
              <a:tabLst>
                <a:tab pos="685800" algn="l"/>
              </a:tabLst>
            </a:pPr>
            <a:r>
              <a:rPr lang="en-US" sz="875" dirty="0">
                <a:solidFill>
                  <a:srgbClr val="333F48"/>
                </a:solidFill>
                <a:latin typeface="Arial" charset="0"/>
                <a:ea typeface="Arial" charset="0"/>
                <a:cs typeface="Arial" charset="0"/>
              </a:rPr>
              <a:t>8:00 a.m.	Registration and Refreshments</a:t>
            </a:r>
          </a:p>
          <a:p>
            <a:pPr>
              <a:spcAft>
                <a:spcPts val="200"/>
              </a:spcAft>
              <a:tabLst>
                <a:tab pos="685800" algn="l"/>
              </a:tabLst>
            </a:pPr>
            <a:r>
              <a:rPr lang="en-US" sz="875" dirty="0">
                <a:solidFill>
                  <a:srgbClr val="333F48"/>
                </a:solidFill>
                <a:latin typeface="Arial" charset="0"/>
                <a:ea typeface="Arial" charset="0"/>
                <a:cs typeface="Arial" charset="0"/>
              </a:rPr>
              <a:t>8:55 a.m.	Welcome/Announcements</a:t>
            </a:r>
          </a:p>
          <a:p>
            <a:pPr>
              <a:tabLst>
                <a:tab pos="685800" algn="l"/>
              </a:tabLst>
            </a:pPr>
            <a:endParaRPr lang="en-US" sz="200" dirty="0">
              <a:solidFill>
                <a:srgbClr val="333F48"/>
              </a:solidFill>
              <a:highlight>
                <a:srgbClr val="FFFF00"/>
              </a:highlight>
              <a:latin typeface="Arial" charset="0"/>
              <a:ea typeface="Arial" charset="0"/>
              <a:cs typeface="Arial" charset="0"/>
            </a:endParaRPr>
          </a:p>
          <a:p>
            <a:pPr>
              <a:tabLst>
                <a:tab pos="685800" algn="l"/>
              </a:tabLst>
            </a:pPr>
            <a:r>
              <a:rPr lang="en-US" sz="875" dirty="0">
                <a:solidFill>
                  <a:srgbClr val="333F48"/>
                </a:solidFill>
                <a:latin typeface="Arial" charset="0"/>
                <a:ea typeface="Arial" charset="0"/>
                <a:cs typeface="Arial" charset="0"/>
              </a:rPr>
              <a:t>9:00 a.m. 	</a:t>
            </a:r>
            <a:r>
              <a:rPr lang="en-US" sz="875" b="1" dirty="0">
                <a:solidFill>
                  <a:srgbClr val="000000"/>
                </a:solidFill>
                <a:latin typeface="Arial" panose="020B0604020202020204" pitchFamily="34" charset="0"/>
              </a:rPr>
              <a:t>Immunization Updates</a:t>
            </a:r>
            <a:r>
              <a:rPr lang="en-US" sz="875" dirty="0">
                <a:solidFill>
                  <a:srgbClr val="333F48"/>
                </a:solidFill>
                <a:latin typeface="Arial" charset="0"/>
                <a:ea typeface="Arial" charset="0"/>
                <a:cs typeface="Arial" charset="0"/>
              </a:rPr>
              <a:t>	</a:t>
            </a:r>
          </a:p>
          <a:p>
            <a:pPr>
              <a:lnSpc>
                <a:spcPts val="1250"/>
              </a:lnSpc>
              <a:tabLst>
                <a:tab pos="685800" algn="l"/>
              </a:tabLst>
            </a:pPr>
            <a:r>
              <a:rPr lang="en-US" sz="875" dirty="0">
                <a:solidFill>
                  <a:srgbClr val="333F48"/>
                </a:solidFill>
                <a:latin typeface="Arial" charset="0"/>
                <a:ea typeface="Arial" charset="0"/>
                <a:cs typeface="Arial" charset="0"/>
              </a:rPr>
              <a:t>	Lindsay Acree, Pharm.D., AE-C</a:t>
            </a:r>
          </a:p>
          <a:p>
            <a:pPr>
              <a:spcAft>
                <a:spcPts val="200"/>
              </a:spcAft>
              <a:tabLst>
                <a:tab pos="685800" algn="l"/>
              </a:tabLst>
            </a:pPr>
            <a:r>
              <a:rPr lang="en-US" sz="875" dirty="0">
                <a:solidFill>
                  <a:srgbClr val="333F48"/>
                </a:solidFill>
                <a:latin typeface="Arial" charset="0"/>
                <a:ea typeface="Arial" charset="0"/>
                <a:cs typeface="Arial" charset="0"/>
              </a:rPr>
              <a:t>	ACPE UAN 0072-0000-24-028-L06-P</a:t>
            </a:r>
          </a:p>
          <a:p>
            <a:pPr>
              <a:spcAft>
                <a:spcPts val="200"/>
              </a:spcAft>
              <a:tabLst>
                <a:tab pos="685800" algn="l"/>
              </a:tabLst>
            </a:pPr>
            <a:r>
              <a:rPr lang="en-US" sz="875" dirty="0">
                <a:solidFill>
                  <a:srgbClr val="333F48"/>
                </a:solidFill>
                <a:latin typeface="Arial" charset="0"/>
                <a:ea typeface="Arial" charset="0"/>
                <a:cs typeface="Arial" charset="0"/>
              </a:rPr>
              <a:t>11:00 a.m.	Break</a:t>
            </a:r>
          </a:p>
          <a:p>
            <a:pPr>
              <a:tabLst>
                <a:tab pos="685800" algn="l"/>
              </a:tabLst>
            </a:pPr>
            <a:r>
              <a:rPr lang="en-US" sz="875" dirty="0">
                <a:solidFill>
                  <a:srgbClr val="333F48"/>
                </a:solidFill>
                <a:latin typeface="Arial" charset="0"/>
                <a:ea typeface="Arial" charset="0"/>
                <a:cs typeface="Arial" charset="0"/>
              </a:rPr>
              <a:t>11:15 a.m.	</a:t>
            </a:r>
            <a:r>
              <a:rPr lang="en-US" sz="875" b="1" dirty="0">
                <a:solidFill>
                  <a:srgbClr val="333F48"/>
                </a:solidFill>
                <a:latin typeface="Arial" charset="0"/>
                <a:ea typeface="Arial" charset="0"/>
                <a:cs typeface="Arial" charset="0"/>
              </a:rPr>
              <a:t>The Current State of Attention-	Deficit/Hyperactivity Disorder (ADHD) in WV</a:t>
            </a:r>
            <a:r>
              <a:rPr lang="en-US" sz="875" dirty="0">
                <a:solidFill>
                  <a:srgbClr val="333F48"/>
                </a:solidFill>
                <a:latin typeface="Arial" charset="0"/>
                <a:ea typeface="Arial" charset="0"/>
                <a:cs typeface="Arial" charset="0"/>
              </a:rPr>
              <a:t>	Alesha Heil, PharmD, MBA</a:t>
            </a:r>
          </a:p>
          <a:p>
            <a:pPr>
              <a:spcAft>
                <a:spcPts val="200"/>
              </a:spcAft>
              <a:tabLst>
                <a:tab pos="685800" algn="l"/>
              </a:tabLst>
            </a:pPr>
            <a:r>
              <a:rPr lang="en-US" sz="875" dirty="0">
                <a:solidFill>
                  <a:srgbClr val="333F48"/>
                </a:solidFill>
                <a:latin typeface="Arial" charset="0"/>
                <a:ea typeface="Arial" charset="0"/>
                <a:cs typeface="Arial" charset="0"/>
              </a:rPr>
              <a:t>	ACPE UAN 0072-0000-24-029-L01-P</a:t>
            </a:r>
          </a:p>
          <a:p>
            <a:pPr lvl="0">
              <a:spcAft>
                <a:spcPts val="200"/>
              </a:spcAft>
              <a:tabLst>
                <a:tab pos="685800" algn="l"/>
              </a:tabLst>
            </a:pPr>
            <a:r>
              <a:rPr lang="en-US" sz="875" dirty="0">
                <a:solidFill>
                  <a:srgbClr val="333F48"/>
                </a:solidFill>
                <a:latin typeface="Arial" charset="0"/>
                <a:ea typeface="Arial" charset="0"/>
                <a:cs typeface="Arial" charset="0"/>
              </a:rPr>
              <a:t>12:15 p.m.	Lunch</a:t>
            </a:r>
          </a:p>
          <a:p>
            <a:pPr>
              <a:spcAft>
                <a:spcPts val="200"/>
              </a:spcAft>
              <a:tabLst>
                <a:tab pos="685800" algn="l"/>
              </a:tabLst>
            </a:pPr>
            <a:r>
              <a:rPr lang="en-US" sz="875" dirty="0">
                <a:solidFill>
                  <a:srgbClr val="333F48"/>
                </a:solidFill>
                <a:latin typeface="Arial" charset="0"/>
                <a:ea typeface="Arial" charset="0"/>
                <a:cs typeface="Arial" charset="0"/>
              </a:rPr>
              <a:t>1:15 p.m. 	</a:t>
            </a:r>
            <a:r>
              <a:rPr lang="en-US" sz="875" b="1" dirty="0">
                <a:solidFill>
                  <a:srgbClr val="333F48"/>
                </a:solidFill>
                <a:latin typeface="Arial" charset="0"/>
                <a:ea typeface="Arial" charset="0"/>
                <a:cs typeface="Arial" charset="0"/>
              </a:rPr>
              <a:t>WV ACC Guidelines Treatment 	Recommendations for Attention-	Deficit/Hyperactivity Disorder (ADHD) by 	Age Group</a:t>
            </a:r>
          </a:p>
          <a:p>
            <a:pPr>
              <a:spcAft>
                <a:spcPts val="200"/>
              </a:spcAft>
              <a:tabLst>
                <a:tab pos="685800" algn="l"/>
              </a:tabLst>
            </a:pPr>
            <a:r>
              <a:rPr lang="en-US" sz="875" b="1" dirty="0">
                <a:solidFill>
                  <a:srgbClr val="333F48"/>
                </a:solidFill>
                <a:latin typeface="Arial" charset="0"/>
                <a:ea typeface="Arial" charset="0"/>
                <a:cs typeface="Arial" charset="0"/>
              </a:rPr>
              <a:t>	</a:t>
            </a:r>
            <a:r>
              <a:rPr lang="en-US" sz="875" dirty="0">
                <a:solidFill>
                  <a:srgbClr val="333F48"/>
                </a:solidFill>
                <a:latin typeface="Arial" charset="0"/>
                <a:ea typeface="Arial" charset="0"/>
                <a:cs typeface="Arial" charset="0"/>
              </a:rPr>
              <a:t>Alesha Heil, PharmD, MBA</a:t>
            </a:r>
          </a:p>
          <a:p>
            <a:pPr>
              <a:spcAft>
                <a:spcPts val="200"/>
              </a:spcAft>
              <a:tabLst>
                <a:tab pos="685800" algn="l"/>
              </a:tabLst>
            </a:pPr>
            <a:r>
              <a:rPr lang="en-US" sz="875" dirty="0">
                <a:solidFill>
                  <a:srgbClr val="333F48"/>
                </a:solidFill>
                <a:latin typeface="Arial" charset="0"/>
                <a:ea typeface="Arial" charset="0"/>
                <a:cs typeface="Arial" charset="0"/>
              </a:rPr>
              <a:t>	ACPE UAN 0072-0000-24-029-L01-P</a:t>
            </a:r>
          </a:p>
          <a:p>
            <a:pPr>
              <a:spcAft>
                <a:spcPts val="200"/>
              </a:spcAft>
              <a:tabLst>
                <a:tab pos="685800" algn="l"/>
              </a:tabLst>
            </a:pPr>
            <a:r>
              <a:rPr lang="en-US" sz="875" dirty="0">
                <a:solidFill>
                  <a:srgbClr val="333F48"/>
                </a:solidFill>
                <a:latin typeface="Arial" charset="0"/>
                <a:ea typeface="Arial" charset="0"/>
                <a:cs typeface="Arial" charset="0"/>
              </a:rPr>
              <a:t>2:15 p.m.</a:t>
            </a:r>
            <a:r>
              <a:rPr lang="en-US" sz="875" b="1" dirty="0">
                <a:solidFill>
                  <a:srgbClr val="333F48"/>
                </a:solidFill>
                <a:latin typeface="Arial" charset="0"/>
                <a:ea typeface="Arial" charset="0"/>
                <a:cs typeface="Arial" charset="0"/>
              </a:rPr>
              <a:t>	</a:t>
            </a:r>
            <a:r>
              <a:rPr lang="en-US" sz="875" dirty="0">
                <a:solidFill>
                  <a:srgbClr val="333F48"/>
                </a:solidFill>
                <a:latin typeface="Arial" charset="0"/>
                <a:ea typeface="Arial" charset="0"/>
                <a:cs typeface="Arial" charset="0"/>
              </a:rPr>
              <a:t>Break</a:t>
            </a:r>
          </a:p>
          <a:p>
            <a:pPr lvl="0">
              <a:tabLst>
                <a:tab pos="685800" algn="l"/>
              </a:tabLst>
            </a:pPr>
            <a:r>
              <a:rPr lang="en-US" sz="875" dirty="0">
                <a:solidFill>
                  <a:srgbClr val="333F48"/>
                </a:solidFill>
                <a:latin typeface="Arial" charset="0"/>
                <a:ea typeface="Arial" charset="0"/>
                <a:cs typeface="Arial" charset="0"/>
              </a:rPr>
              <a:t>2:30 p.m.</a:t>
            </a:r>
            <a:r>
              <a:rPr lang="en-US" sz="875" b="1" dirty="0">
                <a:solidFill>
                  <a:srgbClr val="333F48"/>
                </a:solidFill>
                <a:latin typeface="Arial" charset="0"/>
                <a:ea typeface="Arial" charset="0"/>
                <a:cs typeface="Arial" charset="0"/>
              </a:rPr>
              <a:t>	Some Things Change, Some Stay the 	Same: 	Law Update 2024* </a:t>
            </a:r>
            <a:r>
              <a:rPr lang="en-US" sz="875" dirty="0">
                <a:solidFill>
                  <a:srgbClr val="333F48"/>
                </a:solidFill>
                <a:latin typeface="Arial" charset="0"/>
                <a:ea typeface="Arial" charset="0"/>
                <a:cs typeface="Arial" charset="0"/>
              </a:rPr>
              <a:t>	</a:t>
            </a:r>
          </a:p>
          <a:p>
            <a:pPr lvl="0">
              <a:tabLst>
                <a:tab pos="685800" algn="l"/>
              </a:tabLst>
            </a:pPr>
            <a:r>
              <a:rPr lang="en-US" sz="875" dirty="0">
                <a:solidFill>
                  <a:srgbClr val="333F48"/>
                </a:solidFill>
                <a:latin typeface="Arial" charset="0"/>
                <a:ea typeface="Arial" charset="0"/>
                <a:cs typeface="Arial" charset="0"/>
              </a:rPr>
              <a:t>	Krista D. Capehart, PharmD, </a:t>
            </a:r>
            <a:r>
              <a:rPr lang="en-US" sz="875" dirty="0" err="1">
                <a:solidFill>
                  <a:srgbClr val="333F48"/>
                </a:solidFill>
                <a:latin typeface="Arial" charset="0"/>
                <a:ea typeface="Arial" charset="0"/>
                <a:cs typeface="Arial" charset="0"/>
              </a:rPr>
              <a:t>MSPharm</a:t>
            </a:r>
            <a:endParaRPr lang="en-US" sz="875" dirty="0">
              <a:solidFill>
                <a:srgbClr val="333F48"/>
              </a:solidFill>
              <a:latin typeface="Arial" charset="0"/>
              <a:ea typeface="Arial" charset="0"/>
              <a:cs typeface="Arial" charset="0"/>
            </a:endParaRPr>
          </a:p>
          <a:p>
            <a:pPr lvl="0">
              <a:tabLst>
                <a:tab pos="685800" algn="l"/>
              </a:tabLst>
            </a:pPr>
            <a:r>
              <a:rPr lang="en-US" sz="875" dirty="0">
                <a:solidFill>
                  <a:srgbClr val="333F48"/>
                </a:solidFill>
                <a:latin typeface="Arial" charset="0"/>
                <a:ea typeface="Arial" charset="0"/>
                <a:cs typeface="Arial" charset="0"/>
              </a:rPr>
              <a:t> 	ACPE UAN 0072-0000-24-019-L03-P</a:t>
            </a:r>
          </a:p>
          <a:p>
            <a:pPr>
              <a:spcAft>
                <a:spcPts val="600"/>
              </a:spcAft>
              <a:tabLst>
                <a:tab pos="685800" algn="l"/>
              </a:tabLst>
            </a:pPr>
            <a:r>
              <a:rPr lang="en-US" sz="875" dirty="0">
                <a:solidFill>
                  <a:srgbClr val="333F48"/>
                </a:solidFill>
                <a:latin typeface="Arial" charset="0"/>
                <a:ea typeface="Arial" charset="0"/>
                <a:cs typeface="Arial" charset="0"/>
              </a:rPr>
              <a:t>4:30 p.m. 	Questions/Conclusion</a:t>
            </a:r>
            <a:r>
              <a:rPr lang="en-US" sz="900" dirty="0">
                <a:solidFill>
                  <a:srgbClr val="333F48"/>
                </a:solidFill>
                <a:latin typeface="Arial" charset="0"/>
                <a:ea typeface="Arial" charset="0"/>
                <a:cs typeface="Arial" charset="0"/>
              </a:rPr>
              <a:t> </a:t>
            </a:r>
          </a:p>
          <a:p>
            <a:pPr lvl="0"/>
            <a:r>
              <a:rPr lang="en-US" sz="600" dirty="0">
                <a:solidFill>
                  <a:srgbClr val="333F48"/>
                </a:solidFill>
                <a:latin typeface="Arial" charset="0"/>
                <a:ea typeface="Arial" charset="0"/>
                <a:cs typeface="Arial" charset="0"/>
              </a:rPr>
              <a:t>*The Pharmacy Law session was also presented in Martinsburg, WV on April 14, 2024. If you attended this session, additional credit will not be awarded.</a:t>
            </a:r>
            <a:endParaRPr lang="en-US" sz="600" b="1" dirty="0">
              <a:solidFill>
                <a:srgbClr val="002855"/>
              </a:solidFill>
              <a:latin typeface="Arial Black" charset="0"/>
              <a:ea typeface="Arial" charset="0"/>
              <a:cs typeface="Arial"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41" y="155656"/>
            <a:ext cx="208308" cy="177385"/>
          </a:xfrm>
          <a:prstGeom prst="rect">
            <a:avLst/>
          </a:prstGeom>
        </p:spPr>
      </p:pic>
      <p:sp>
        <p:nvSpPr>
          <p:cNvPr id="13" name="TextBox 12"/>
          <p:cNvSpPr txBox="1"/>
          <p:nvPr/>
        </p:nvSpPr>
        <p:spPr>
          <a:xfrm>
            <a:off x="3451622" y="244241"/>
            <a:ext cx="3252295" cy="6858288"/>
          </a:xfrm>
          <a:prstGeom prst="rect">
            <a:avLst/>
          </a:prstGeom>
          <a:noFill/>
        </p:spPr>
        <p:txBody>
          <a:bodyPr wrap="square" rtlCol="0">
            <a:spAutoFit/>
          </a:bodyPr>
          <a:lstStyle/>
          <a:p>
            <a:pPr>
              <a:lnSpc>
                <a:spcPts val="1240"/>
              </a:lnSpc>
            </a:pPr>
            <a:r>
              <a:rPr lang="en-US" sz="1200" b="1" dirty="0">
                <a:solidFill>
                  <a:srgbClr val="002855"/>
                </a:solidFill>
                <a:latin typeface="Arial Narrow" charset="0"/>
                <a:ea typeface="Arial Narrow" charset="0"/>
                <a:cs typeface="Arial Narrow" charset="0"/>
              </a:rPr>
              <a:t>   </a:t>
            </a:r>
            <a:r>
              <a:rPr lang="en-US" sz="1200" b="1" dirty="0">
                <a:solidFill>
                  <a:srgbClr val="002855"/>
                </a:solidFill>
                <a:latin typeface="Arial Black" charset="0"/>
                <a:ea typeface="Arial Black" charset="0"/>
                <a:cs typeface="Arial Black" charset="0"/>
              </a:rPr>
              <a:t> LEARNING OBJECTIVES</a:t>
            </a:r>
            <a:endParaRPr lang="en-US" sz="900" b="1" dirty="0">
              <a:solidFill>
                <a:srgbClr val="333F48"/>
              </a:solidFill>
              <a:latin typeface="Arial" charset="0"/>
              <a:ea typeface="Arial" charset="0"/>
              <a:cs typeface="Arial" charset="0"/>
            </a:endParaRPr>
          </a:p>
          <a:p>
            <a:pPr lvl="0"/>
            <a:endParaRPr lang="en-US" sz="900" b="1" dirty="0">
              <a:solidFill>
                <a:srgbClr val="333F48"/>
              </a:solidFill>
              <a:latin typeface="Arial" panose="020B0604020202020204" pitchFamily="34" charset="0"/>
              <a:cs typeface="Arial" panose="020B0604020202020204" pitchFamily="34" charset="0"/>
            </a:endParaRPr>
          </a:p>
          <a:p>
            <a:pPr lvl="0"/>
            <a:r>
              <a:rPr lang="en-US" sz="900" b="1" dirty="0">
                <a:latin typeface="Arial" panose="020B0604020202020204" pitchFamily="34" charset="0"/>
                <a:cs typeface="Arial" panose="020B0604020202020204" pitchFamily="34" charset="0"/>
              </a:rPr>
              <a:t>Some Things Change, Some Stay the Same: Law Update 2024 (Knowledge-Based)</a:t>
            </a:r>
          </a:p>
          <a:p>
            <a:pPr lvl="0"/>
            <a:endParaRPr lang="en-US" sz="900" b="1" dirty="0">
              <a:latin typeface="Arial" panose="020B0604020202020204" pitchFamily="34" charset="0"/>
              <a:cs typeface="Arial" panose="020B0604020202020204" pitchFamily="34" charset="0"/>
            </a:endParaRPr>
          </a:p>
          <a:p>
            <a:pPr marL="182880" lvl="0" indent="-182880">
              <a:buFont typeface="Arial" panose="020B0604020202020204" pitchFamily="34" charset="0"/>
              <a:buChar char="•"/>
            </a:pPr>
            <a:r>
              <a:rPr lang="en-US" sz="900" dirty="0">
                <a:latin typeface="Arial" panose="020B0604020202020204" pitchFamily="34" charset="0"/>
                <a:cs typeface="Arial" panose="020B0604020202020204" pitchFamily="34" charset="0"/>
              </a:rPr>
              <a:t>Explain new WV Board of Pharmacy Rules that have recently become effective.</a:t>
            </a:r>
          </a:p>
          <a:p>
            <a:pPr marL="182880" lvl="0" indent="-182880">
              <a:buFont typeface="Arial" panose="020B0604020202020204" pitchFamily="34" charset="0"/>
              <a:buChar char="•"/>
            </a:pPr>
            <a:r>
              <a:rPr lang="en-US" sz="900" dirty="0">
                <a:latin typeface="Arial" panose="020B0604020202020204" pitchFamily="34" charset="0"/>
                <a:cs typeface="Arial" panose="020B0604020202020204" pitchFamily="34" charset="0"/>
              </a:rPr>
              <a:t>Discuss laws impacting pharmacy practice that have recently passed in WV.</a:t>
            </a:r>
          </a:p>
          <a:p>
            <a:pPr marL="182880" lvl="0" indent="-182880">
              <a:buFont typeface="Arial" panose="020B0604020202020204" pitchFamily="34" charset="0"/>
              <a:buChar char="•"/>
            </a:pPr>
            <a:r>
              <a:rPr lang="en-US" sz="900" dirty="0">
                <a:latin typeface="Arial" panose="020B0604020202020204" pitchFamily="34" charset="0"/>
                <a:cs typeface="Arial" panose="020B0604020202020204" pitchFamily="34" charset="0"/>
              </a:rPr>
              <a:t>Identify pharmacy resources and responsibilities related to the Drug Supply Chain Securities Act (DSCSA).</a:t>
            </a:r>
          </a:p>
          <a:p>
            <a:pPr marL="182880" lvl="0" indent="-182880">
              <a:buFont typeface="Arial" panose="020B0604020202020204" pitchFamily="34" charset="0"/>
              <a:buChar char="•"/>
            </a:pPr>
            <a:r>
              <a:rPr lang="en-US" sz="900" dirty="0">
                <a:latin typeface="Arial" panose="020B0604020202020204" pitchFamily="34" charset="0"/>
                <a:cs typeface="Arial" panose="020B0604020202020204" pitchFamily="34" charset="0"/>
              </a:rPr>
              <a:t>Discuss recent notices issued from the Drug Enforcement Administration (DEA) and how they impact pharmacy practice. </a:t>
            </a:r>
          </a:p>
          <a:p>
            <a:pPr lvl="0"/>
            <a:endParaRPr lang="en-US" sz="900" b="1" dirty="0">
              <a:latin typeface="Arial" panose="020B0604020202020204" pitchFamily="34" charset="0"/>
              <a:cs typeface="Arial" panose="020B0604020202020204" pitchFamily="34" charset="0"/>
            </a:endParaRPr>
          </a:p>
          <a:p>
            <a:pPr lvl="0"/>
            <a:r>
              <a:rPr lang="en-US" sz="900" b="1" dirty="0">
                <a:latin typeface="Arial" panose="020B0604020202020204" pitchFamily="34" charset="0"/>
                <a:cs typeface="Arial" panose="020B0604020202020204" pitchFamily="34" charset="0"/>
              </a:rPr>
              <a:t>The Current State of Attention-Deficit/Hyperactivity Disorder (ADHD) in West Virginia (Knowledge-Based)</a:t>
            </a:r>
          </a:p>
          <a:p>
            <a:pPr lvl="0"/>
            <a:endParaRPr lang="en-US" sz="900" b="1" dirty="0">
              <a:highlight>
                <a:srgbClr val="FFFF00"/>
              </a:highlight>
              <a:latin typeface="Arial" panose="020B0604020202020204" pitchFamily="34" charset="0"/>
              <a:cs typeface="Arial" panose="020B0604020202020204" pitchFamily="34" charset="0"/>
            </a:endParaRPr>
          </a:p>
          <a:p>
            <a:pPr marL="182880" lvl="0" indent="-182880">
              <a:buFont typeface="Arial" panose="020B0604020202020204" pitchFamily="34" charset="0"/>
              <a:buChar char="•"/>
            </a:pPr>
            <a:r>
              <a:rPr lang="en-US" sz="900" dirty="0">
                <a:latin typeface="Arial" panose="020B0604020202020204" pitchFamily="34" charset="0"/>
                <a:cs typeface="Arial" panose="020B0604020202020204" pitchFamily="34" charset="0"/>
              </a:rPr>
              <a:t>Describe prescription stimulant prescribing trends in West Virginia.</a:t>
            </a:r>
          </a:p>
          <a:p>
            <a:pPr marL="182880" lvl="0" indent="-182880">
              <a:buFont typeface="Arial" panose="020B0604020202020204" pitchFamily="34" charset="0"/>
              <a:buChar char="•"/>
            </a:pPr>
            <a:r>
              <a:rPr lang="en-US" sz="900" dirty="0">
                <a:latin typeface="Arial" panose="020B0604020202020204" pitchFamily="34" charset="0"/>
                <a:cs typeface="Arial" panose="020B0604020202020204" pitchFamily="34" charset="0"/>
              </a:rPr>
              <a:t>Describe the disparities of care for ADHD in West Virginia.</a:t>
            </a:r>
          </a:p>
          <a:p>
            <a:pPr marL="182880" lvl="0" indent="-182880">
              <a:buFont typeface="Arial" panose="020B0604020202020204" pitchFamily="34" charset="0"/>
              <a:buChar char="•"/>
            </a:pPr>
            <a:r>
              <a:rPr lang="en-US" sz="900" dirty="0">
                <a:latin typeface="Arial" panose="020B0604020202020204" pitchFamily="34" charset="0"/>
                <a:cs typeface="Arial" panose="020B0604020202020204" pitchFamily="34" charset="0"/>
              </a:rPr>
              <a:t>Summarize West Virginia’s efforts to increase clinician education regarding the evaluation, diagnosis and treatment of ADHD.</a:t>
            </a:r>
          </a:p>
          <a:p>
            <a:pPr marL="182880" lvl="0" indent="-182880">
              <a:buFont typeface="Arial" panose="020B0604020202020204" pitchFamily="34" charset="0"/>
              <a:buChar char="•"/>
            </a:pPr>
            <a:r>
              <a:rPr lang="en-US" sz="900" dirty="0">
                <a:latin typeface="Arial" panose="020B0604020202020204" pitchFamily="34" charset="0"/>
                <a:cs typeface="Arial" panose="020B0604020202020204" pitchFamily="34" charset="0"/>
              </a:rPr>
              <a:t>Explain available guidelines and resources available for West Virginia clinicians and those involved in the care of patients with ADHD.</a:t>
            </a:r>
          </a:p>
          <a:p>
            <a:endParaRPr lang="en-US" sz="900" dirty="0">
              <a:solidFill>
                <a:srgbClr val="333F48"/>
              </a:solidFill>
              <a:highlight>
                <a:srgbClr val="FFFF00"/>
              </a:highlight>
              <a:latin typeface="Arial" charset="0"/>
              <a:ea typeface="Arial" charset="0"/>
              <a:cs typeface="Arial" charset="0"/>
            </a:endParaRPr>
          </a:p>
          <a:p>
            <a:r>
              <a:rPr lang="en-US" sz="900" b="1" dirty="0">
                <a:latin typeface="Arial" charset="0"/>
                <a:ea typeface="Arial" charset="0"/>
                <a:cs typeface="Arial" charset="0"/>
              </a:rPr>
              <a:t>WV ACC Guidelines Treatment Recommendations for Attention-Deficit/Hyperactivity Disorder (ADHD) by Age Group (Knowledge-Based)</a:t>
            </a:r>
          </a:p>
          <a:p>
            <a:endParaRPr lang="en-US" sz="900" b="1" dirty="0">
              <a:highlight>
                <a:srgbClr val="FFFF00"/>
              </a:highlight>
              <a:latin typeface="Arial" charset="0"/>
              <a:ea typeface="Arial" charset="0"/>
              <a:cs typeface="Arial" charset="0"/>
            </a:endParaRPr>
          </a:p>
          <a:p>
            <a:pPr marL="182880" lvl="0" indent="-182880">
              <a:lnSpc>
                <a:spcPts val="1000"/>
              </a:lnSpc>
              <a:buFont typeface="Arial" panose="020B0604020202020204" pitchFamily="34" charset="0"/>
              <a:buChar char="•"/>
            </a:pPr>
            <a:r>
              <a:rPr lang="en-US" sz="900" dirty="0">
                <a:latin typeface="Arial" charset="0"/>
                <a:ea typeface="Arial" charset="0"/>
                <a:cs typeface="Arial" charset="0"/>
              </a:rPr>
              <a:t>Summarize the nonpharmacological behavioral interventions for ADHD, detailing their role and effectiveness in each age group, and describe the specific nature of these interventions.</a:t>
            </a:r>
          </a:p>
          <a:p>
            <a:pPr marL="182880" lvl="0" indent="-182880">
              <a:lnSpc>
                <a:spcPts val="1000"/>
              </a:lnSpc>
              <a:buFont typeface="Arial" panose="020B0604020202020204" pitchFamily="34" charset="0"/>
              <a:buChar char="•"/>
            </a:pPr>
            <a:r>
              <a:rPr lang="en-US" sz="900" dirty="0">
                <a:latin typeface="Arial" charset="0"/>
                <a:ea typeface="Arial" charset="0"/>
                <a:cs typeface="Arial" charset="0"/>
              </a:rPr>
              <a:t>Explain the pharmacological treatment options for ADHD across different age groups, including the use of stimulants and non-stimulants, and discuss the considerations for contraindications and precautions.</a:t>
            </a:r>
          </a:p>
          <a:p>
            <a:pPr marL="182880" lvl="0" indent="-182880">
              <a:lnSpc>
                <a:spcPts val="1000"/>
              </a:lnSpc>
              <a:buFont typeface="Arial" panose="020B0604020202020204" pitchFamily="34" charset="0"/>
              <a:buChar char="•"/>
            </a:pPr>
            <a:r>
              <a:rPr lang="en-US" sz="900" dirty="0">
                <a:latin typeface="Arial" charset="0"/>
                <a:ea typeface="Arial" charset="0"/>
                <a:cs typeface="Arial" charset="0"/>
              </a:rPr>
              <a:t>Outline the importance and impact of educational interventions in managing ADHD, emphasizing how these strategies vary by age and developmental stage.</a:t>
            </a:r>
          </a:p>
          <a:p>
            <a:pPr marL="182880" lvl="0" indent="-182880">
              <a:lnSpc>
                <a:spcPts val="1000"/>
              </a:lnSpc>
              <a:buFont typeface="Arial" panose="020B0604020202020204" pitchFamily="34" charset="0"/>
              <a:buChar char="•"/>
            </a:pPr>
            <a:r>
              <a:rPr lang="en-US" sz="900" dirty="0">
                <a:latin typeface="Arial" charset="0"/>
                <a:ea typeface="Arial" charset="0"/>
                <a:cs typeface="Arial" charset="0"/>
              </a:rPr>
              <a:t>Discuss the role and implications of off-label medications in ADHD treatment.</a:t>
            </a:r>
          </a:p>
          <a:p>
            <a:pPr marL="182880" lvl="0" indent="-182880">
              <a:lnSpc>
                <a:spcPts val="1000"/>
              </a:lnSpc>
              <a:buFont typeface="Arial" panose="020B0604020202020204" pitchFamily="34" charset="0"/>
              <a:buChar char="•"/>
            </a:pPr>
            <a:r>
              <a:rPr lang="en-US" sz="900" dirty="0">
                <a:latin typeface="Arial" charset="0"/>
                <a:ea typeface="Arial" charset="0"/>
                <a:cs typeface="Arial" charset="0"/>
              </a:rPr>
              <a:t>Identify best practices for monitoring and follow-up in ADHD patients, highlighting how these practices should be adapted for different age groups and treatment strategies.</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1623" y="228611"/>
            <a:ext cx="208308" cy="177385"/>
          </a:xfrm>
          <a:prstGeom prst="rect">
            <a:avLst/>
          </a:prstGeom>
        </p:spPr>
      </p:pic>
      <p:sp>
        <p:nvSpPr>
          <p:cNvPr id="15" name="TextBox 14"/>
          <p:cNvSpPr txBox="1"/>
          <p:nvPr/>
        </p:nvSpPr>
        <p:spPr>
          <a:xfrm>
            <a:off x="6772616" y="2215114"/>
            <a:ext cx="3252295" cy="4170372"/>
          </a:xfrm>
          <a:prstGeom prst="rect">
            <a:avLst/>
          </a:prstGeom>
          <a:noFill/>
        </p:spPr>
        <p:txBody>
          <a:bodyPr wrap="square" rtlCol="0">
            <a:spAutoFit/>
          </a:bodyPr>
          <a:lstStyle/>
          <a:p>
            <a:pPr>
              <a:lnSpc>
                <a:spcPts val="1240"/>
              </a:lnSpc>
            </a:pPr>
            <a:r>
              <a:rPr lang="en-US" sz="1200" b="1" dirty="0">
                <a:solidFill>
                  <a:srgbClr val="002855"/>
                </a:solidFill>
                <a:latin typeface="Arial Black" charset="0"/>
                <a:ea typeface="Arial Black" charset="0"/>
                <a:cs typeface="Arial Black" charset="0"/>
              </a:rPr>
              <a:t>  FACULTY</a:t>
            </a:r>
          </a:p>
          <a:p>
            <a:pPr>
              <a:lnSpc>
                <a:spcPts val="1240"/>
              </a:lnSpc>
            </a:pPr>
            <a:endParaRPr lang="en-US" sz="900" b="1" dirty="0">
              <a:solidFill>
                <a:srgbClr val="333F48"/>
              </a:solidFill>
              <a:latin typeface="Arial" charset="0"/>
              <a:ea typeface="Arial" charset="0"/>
              <a:cs typeface="Arial" charset="0"/>
            </a:endParaRPr>
          </a:p>
          <a:p>
            <a:pPr>
              <a:lnSpc>
                <a:spcPts val="1240"/>
              </a:lnSpc>
            </a:pPr>
            <a:r>
              <a:rPr lang="en-US" sz="925" b="1" dirty="0">
                <a:latin typeface="Arial" charset="0"/>
                <a:ea typeface="Arial" charset="0"/>
                <a:cs typeface="Arial" charset="0"/>
              </a:rPr>
              <a:t>Lindsay Acree, Pharm.D., AE-C</a:t>
            </a:r>
          </a:p>
          <a:p>
            <a:pPr>
              <a:lnSpc>
                <a:spcPts val="1240"/>
              </a:lnSpc>
            </a:pPr>
            <a:r>
              <a:rPr lang="en-US" sz="925" dirty="0">
                <a:latin typeface="Arial" charset="0"/>
                <a:ea typeface="Arial" charset="0"/>
                <a:cs typeface="Arial" charset="0"/>
              </a:rPr>
              <a:t>Director of Overdose Prevention and Patient Safety</a:t>
            </a:r>
          </a:p>
          <a:p>
            <a:pPr>
              <a:lnSpc>
                <a:spcPts val="1240"/>
              </a:lnSpc>
            </a:pPr>
            <a:r>
              <a:rPr lang="en-US" sz="925" dirty="0">
                <a:latin typeface="Arial" charset="0"/>
                <a:ea typeface="Arial" charset="0"/>
                <a:cs typeface="Arial" charset="0"/>
              </a:rPr>
              <a:t>West Virginia Board of Pharmacy</a:t>
            </a:r>
          </a:p>
          <a:p>
            <a:pPr>
              <a:lnSpc>
                <a:spcPts val="1240"/>
              </a:lnSpc>
            </a:pPr>
            <a:r>
              <a:rPr lang="en-US" sz="925" dirty="0">
                <a:latin typeface="Arial" charset="0"/>
                <a:ea typeface="Arial" charset="0"/>
                <a:cs typeface="Arial" charset="0"/>
              </a:rPr>
              <a:t>Executive Director of Experiential Education/Assistant Professor</a:t>
            </a:r>
          </a:p>
          <a:p>
            <a:pPr>
              <a:lnSpc>
                <a:spcPts val="1240"/>
              </a:lnSpc>
            </a:pPr>
            <a:r>
              <a:rPr lang="en-US" sz="925" dirty="0">
                <a:latin typeface="Arial" charset="0"/>
                <a:ea typeface="Arial" charset="0"/>
                <a:cs typeface="Arial" charset="0"/>
              </a:rPr>
              <a:t>University of Charleston School of Pharmacy</a:t>
            </a:r>
          </a:p>
          <a:p>
            <a:pPr>
              <a:lnSpc>
                <a:spcPts val="1240"/>
              </a:lnSpc>
            </a:pPr>
            <a:r>
              <a:rPr lang="en-US" sz="925" dirty="0">
                <a:latin typeface="Arial" charset="0"/>
                <a:ea typeface="Arial" charset="0"/>
                <a:cs typeface="Arial" charset="0"/>
              </a:rPr>
              <a:t>Charleston, WV</a:t>
            </a:r>
          </a:p>
          <a:p>
            <a:pPr>
              <a:lnSpc>
                <a:spcPts val="1240"/>
              </a:lnSpc>
            </a:pPr>
            <a:endParaRPr lang="en-US" sz="925" b="1" dirty="0">
              <a:latin typeface="Arial" charset="0"/>
              <a:ea typeface="Arial" charset="0"/>
              <a:cs typeface="Arial" charset="0"/>
            </a:endParaRPr>
          </a:p>
          <a:p>
            <a:pPr>
              <a:lnSpc>
                <a:spcPts val="1240"/>
              </a:lnSpc>
            </a:pPr>
            <a:r>
              <a:rPr lang="en-US" sz="925" b="1" dirty="0">
                <a:latin typeface="Arial" charset="0"/>
                <a:ea typeface="Arial" charset="0"/>
                <a:cs typeface="Arial" charset="0"/>
              </a:rPr>
              <a:t>Krista D. Capehart, PharmD, MSPharm, BCACP, AE-C </a:t>
            </a:r>
          </a:p>
          <a:p>
            <a:pPr>
              <a:lnSpc>
                <a:spcPts val="1240"/>
              </a:lnSpc>
            </a:pPr>
            <a:r>
              <a:rPr lang="en-US" sz="925" dirty="0">
                <a:latin typeface="Arial" charset="0"/>
                <a:ea typeface="Arial" charset="0"/>
                <a:cs typeface="Arial" charset="0"/>
              </a:rPr>
              <a:t>Clinical Professor</a:t>
            </a:r>
          </a:p>
          <a:p>
            <a:pPr>
              <a:lnSpc>
                <a:spcPts val="1240"/>
              </a:lnSpc>
            </a:pPr>
            <a:r>
              <a:rPr lang="en-US" sz="925" dirty="0">
                <a:latin typeface="Arial" charset="0"/>
                <a:ea typeface="Arial" charset="0"/>
                <a:cs typeface="Arial" charset="0"/>
              </a:rPr>
              <a:t>Director of the Wigner Institute for Advanced Pharmacy Practice, Education, and Research </a:t>
            </a:r>
          </a:p>
          <a:p>
            <a:pPr>
              <a:lnSpc>
                <a:spcPts val="1240"/>
              </a:lnSpc>
            </a:pPr>
            <a:r>
              <a:rPr lang="en-US" sz="925" dirty="0">
                <a:latin typeface="Arial" charset="0"/>
                <a:ea typeface="Arial" charset="0"/>
                <a:cs typeface="Arial" charset="0"/>
              </a:rPr>
              <a:t>Assistant Director, Community Pharmacy-Based Residency Program </a:t>
            </a:r>
          </a:p>
          <a:p>
            <a:pPr>
              <a:lnSpc>
                <a:spcPts val="1240"/>
              </a:lnSpc>
            </a:pPr>
            <a:r>
              <a:rPr lang="en-US" sz="925" dirty="0">
                <a:latin typeface="Arial" charset="0"/>
                <a:ea typeface="Arial" charset="0"/>
                <a:cs typeface="Arial" charset="0"/>
              </a:rPr>
              <a:t>West Virginia University School of Pharmacy </a:t>
            </a:r>
          </a:p>
          <a:p>
            <a:pPr>
              <a:lnSpc>
                <a:spcPts val="1240"/>
              </a:lnSpc>
            </a:pPr>
            <a:r>
              <a:rPr lang="en-US" sz="925" dirty="0">
                <a:latin typeface="Arial" charset="0"/>
                <a:ea typeface="Arial" charset="0"/>
                <a:cs typeface="Arial" charset="0"/>
              </a:rPr>
              <a:t>Director of Professional and Regulatory Affairs </a:t>
            </a:r>
          </a:p>
          <a:p>
            <a:pPr>
              <a:lnSpc>
                <a:spcPts val="1240"/>
              </a:lnSpc>
            </a:pPr>
            <a:r>
              <a:rPr lang="en-US" sz="925" dirty="0">
                <a:latin typeface="Arial" charset="0"/>
                <a:ea typeface="Arial" charset="0"/>
                <a:cs typeface="Arial" charset="0"/>
              </a:rPr>
              <a:t>West Virginia Board of Pharmacy </a:t>
            </a:r>
          </a:p>
          <a:p>
            <a:pPr>
              <a:lnSpc>
                <a:spcPts val="1240"/>
              </a:lnSpc>
            </a:pPr>
            <a:r>
              <a:rPr lang="en-US" sz="925" dirty="0">
                <a:latin typeface="Arial" charset="0"/>
                <a:ea typeface="Arial" charset="0"/>
                <a:cs typeface="Arial" charset="0"/>
              </a:rPr>
              <a:t>Charleston, WV</a:t>
            </a:r>
          </a:p>
          <a:p>
            <a:pPr>
              <a:lnSpc>
                <a:spcPts val="1240"/>
              </a:lnSpc>
            </a:pPr>
            <a:endParaRPr lang="en-US" sz="925" dirty="0">
              <a:latin typeface="Arial" charset="0"/>
              <a:ea typeface="Arial" charset="0"/>
              <a:cs typeface="Arial" charset="0"/>
            </a:endParaRPr>
          </a:p>
          <a:p>
            <a:r>
              <a:rPr lang="en-US" sz="925" b="1" dirty="0">
                <a:latin typeface="Arial" panose="020B0604020202020204" pitchFamily="34" charset="0"/>
                <a:cs typeface="Arial" panose="020B0604020202020204" pitchFamily="34" charset="0"/>
              </a:rPr>
              <a:t>Alesha Heil, PharmD, MBA</a:t>
            </a:r>
          </a:p>
          <a:p>
            <a:r>
              <a:rPr lang="en-US" sz="925" dirty="0">
                <a:latin typeface="Arial" panose="020B0604020202020204" pitchFamily="34" charset="0"/>
                <a:cs typeface="Arial" panose="020B0604020202020204" pitchFamily="34" charset="0"/>
              </a:rPr>
              <a:t>Special Program Manager</a:t>
            </a:r>
          </a:p>
          <a:p>
            <a:r>
              <a:rPr lang="en-US" sz="925" dirty="0">
                <a:latin typeface="Arial" panose="020B0604020202020204" pitchFamily="34" charset="0"/>
                <a:cs typeface="Arial" panose="020B0604020202020204" pitchFamily="34" charset="0"/>
              </a:rPr>
              <a:t>Rational Drug Therapy Program</a:t>
            </a:r>
          </a:p>
          <a:p>
            <a:r>
              <a:rPr lang="en-US" sz="925" dirty="0">
                <a:latin typeface="Arial" panose="020B0604020202020204" pitchFamily="34" charset="0"/>
                <a:cs typeface="Arial" panose="020B0604020202020204" pitchFamily="34" charset="0"/>
              </a:rPr>
              <a:t>West Virginia University</a:t>
            </a:r>
          </a:p>
          <a:p>
            <a:r>
              <a:rPr lang="en-US" sz="925" dirty="0">
                <a:latin typeface="Arial" panose="020B0604020202020204" pitchFamily="34" charset="0"/>
                <a:cs typeface="Arial" panose="020B0604020202020204" pitchFamily="34" charset="0"/>
              </a:rPr>
              <a:t>Morgantown, WV</a:t>
            </a:r>
          </a:p>
          <a:p>
            <a:pPr>
              <a:lnSpc>
                <a:spcPts val="1240"/>
              </a:lnSpc>
            </a:pPr>
            <a:endParaRPr lang="en-US" sz="1000" dirty="0">
              <a:solidFill>
                <a:srgbClr val="333F48"/>
              </a:solidFill>
              <a:latin typeface="Arial" charset="0"/>
              <a:ea typeface="Arial" charset="0"/>
              <a:cs typeface="Arial" charset="0"/>
            </a:endParaRPr>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7250" y="2215114"/>
            <a:ext cx="208308" cy="177385"/>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1367" y="6420136"/>
            <a:ext cx="208308" cy="136946"/>
          </a:xfrm>
          <a:prstGeom prst="rect">
            <a:avLst/>
          </a:prstGeom>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7595" y="55036"/>
            <a:ext cx="207963" cy="17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5">
            <a:extLst>
              <a:ext uri="{FF2B5EF4-FFF2-40B4-BE49-F238E27FC236}">
                <a16:creationId xmlns:a16="http://schemas.microsoft.com/office/drawing/2014/main" id="{3AD54352-7A15-4D00-9DD0-A719A1B5C6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41" y="1195813"/>
            <a:ext cx="208308" cy="177385"/>
          </a:xfrm>
          <a:prstGeom prst="rect">
            <a:avLst/>
          </a:prstGeom>
        </p:spPr>
      </p:pic>
      <p:sp>
        <p:nvSpPr>
          <p:cNvPr id="2" name="TextBox 1">
            <a:extLst>
              <a:ext uri="{FF2B5EF4-FFF2-40B4-BE49-F238E27FC236}">
                <a16:creationId xmlns:a16="http://schemas.microsoft.com/office/drawing/2014/main" id="{CA45377C-F0F8-429A-9DB8-AB23FA6FB861}"/>
              </a:ext>
            </a:extLst>
          </p:cNvPr>
          <p:cNvSpPr txBox="1"/>
          <p:nvPr/>
        </p:nvSpPr>
        <p:spPr>
          <a:xfrm>
            <a:off x="58203" y="5416142"/>
            <a:ext cx="3196572" cy="2200602"/>
          </a:xfrm>
          <a:prstGeom prst="rect">
            <a:avLst/>
          </a:prstGeom>
          <a:noFill/>
        </p:spPr>
        <p:txBody>
          <a:bodyPr wrap="square" rtlCol="0">
            <a:spAutoFit/>
          </a:bodyPr>
          <a:lstStyle/>
          <a:p>
            <a:r>
              <a:rPr lang="en-US" sz="1200" b="1" dirty="0">
                <a:solidFill>
                  <a:srgbClr val="002855"/>
                </a:solidFill>
                <a:latin typeface="Arial Black" charset="0"/>
                <a:ea typeface="Arial Black" charset="0"/>
                <a:cs typeface="Arial Black" charset="0"/>
              </a:rPr>
              <a:t>   CONTINUING EDUCATION</a:t>
            </a:r>
          </a:p>
          <a:p>
            <a:pPr>
              <a:tabLst>
                <a:tab pos="457200" algn="l"/>
              </a:tabLst>
            </a:pPr>
            <a:endParaRPr lang="en-US" sz="600" b="1" dirty="0">
              <a:solidFill>
                <a:srgbClr val="002855"/>
              </a:solidFill>
              <a:latin typeface="Arial Black" charset="0"/>
            </a:endParaRPr>
          </a:p>
          <a:p>
            <a:pPr>
              <a:tabLst>
                <a:tab pos="457200" algn="l"/>
              </a:tabLst>
            </a:pPr>
            <a:r>
              <a:rPr lang="en-US" sz="850" dirty="0">
                <a:solidFill>
                  <a:srgbClr val="333F48"/>
                </a:solidFill>
                <a:latin typeface="Arial" charset="0"/>
                <a:ea typeface="Arial" charset="0"/>
                <a:cs typeface="Arial" charset="0"/>
              </a:rPr>
              <a:t>	</a:t>
            </a:r>
            <a:r>
              <a:rPr lang="en-US" sz="850" dirty="0">
                <a:solidFill>
                  <a:prstClr val="black"/>
                </a:solidFill>
                <a:latin typeface="Arial" charset="0"/>
                <a:ea typeface="Arial" charset="0"/>
                <a:cs typeface="Arial" charset="0"/>
              </a:rPr>
              <a:t>West Virginia University School of Pharmacy is 	accredited by the Accreditation Council for Pharmacy 	Education as a provider of continuing pharmacy education. This activity is accredited up to a total of 6.0 contact hours or 0.6 CEUs for pharmacists. West Virginia University School of Pharmacy will report your participation in the activity to NABP Continuing Pharmacy Education (CPE) Monitor within 4-6 weeks for all participants who successfully complete each session. Successful  completion includes attending the entire session, signing the attendance sheet and completing an online evaluation form for each session attended. Transcripts of CPE can be printed from NABP CPE Monitor. If needed, statements of attendance may be printed at </a:t>
            </a:r>
            <a:r>
              <a:rPr lang="en-US" sz="850" b="1" dirty="0">
                <a:solidFill>
                  <a:prstClr val="black"/>
                </a:solidFill>
                <a:latin typeface="Arial" charset="0"/>
                <a:ea typeface="Arial" charset="0"/>
                <a:cs typeface="Arial" charset="0"/>
              </a:rPr>
              <a:t>https://pharmacyce.wvu.edu/user/login. </a:t>
            </a:r>
            <a:endParaRPr lang="en-US" sz="850" dirty="0"/>
          </a:p>
        </p:txBody>
      </p:sp>
      <p:pic>
        <p:nvPicPr>
          <p:cNvPr id="3" name="Picture 2">
            <a:extLst>
              <a:ext uri="{FF2B5EF4-FFF2-40B4-BE49-F238E27FC236}">
                <a16:creationId xmlns:a16="http://schemas.microsoft.com/office/drawing/2014/main" id="{A306D484-6A87-4145-89DB-8A64B6C3FDD2}"/>
              </a:ext>
            </a:extLst>
          </p:cNvPr>
          <p:cNvPicPr>
            <a:picLocks noChangeAspect="1"/>
          </p:cNvPicPr>
          <p:nvPr/>
        </p:nvPicPr>
        <p:blipFill>
          <a:blip r:embed="rId5"/>
          <a:stretch>
            <a:fillRect/>
          </a:stretch>
        </p:blipFill>
        <p:spPr>
          <a:xfrm>
            <a:off x="192419" y="5753877"/>
            <a:ext cx="377985" cy="396274"/>
          </a:xfrm>
          <a:prstGeom prst="rect">
            <a:avLst/>
          </a:prstGeom>
        </p:spPr>
      </p:pic>
      <p:sp>
        <p:nvSpPr>
          <p:cNvPr id="11" name="TextBox 10">
            <a:extLst>
              <a:ext uri="{FF2B5EF4-FFF2-40B4-BE49-F238E27FC236}">
                <a16:creationId xmlns:a16="http://schemas.microsoft.com/office/drawing/2014/main" id="{D5028B62-17EE-4CD8-ABF5-A623502C6838}"/>
              </a:ext>
            </a:extLst>
          </p:cNvPr>
          <p:cNvSpPr txBox="1"/>
          <p:nvPr/>
        </p:nvSpPr>
        <p:spPr>
          <a:xfrm>
            <a:off x="6803628" y="6379697"/>
            <a:ext cx="3130948" cy="1109278"/>
          </a:xfrm>
          <a:prstGeom prst="rect">
            <a:avLst/>
          </a:prstGeom>
          <a:noFill/>
        </p:spPr>
        <p:txBody>
          <a:bodyPr wrap="square" rtlCol="0">
            <a:spAutoFit/>
          </a:bodyPr>
          <a:lstStyle/>
          <a:p>
            <a:pPr lvl="0">
              <a:lnSpc>
                <a:spcPts val="1200"/>
              </a:lnSpc>
              <a:spcAft>
                <a:spcPts val="400"/>
              </a:spcAft>
            </a:pPr>
            <a:r>
              <a:rPr lang="en-US" sz="1200" b="1" dirty="0">
                <a:solidFill>
                  <a:srgbClr val="002855"/>
                </a:solidFill>
                <a:latin typeface="Arial Black" charset="0"/>
                <a:ea typeface="Arial Black" charset="0"/>
                <a:cs typeface="Arial Black" charset="0"/>
              </a:rPr>
              <a:t>  LOCATION</a:t>
            </a:r>
            <a:endParaRPr lang="en-US" sz="900" b="1" dirty="0">
              <a:solidFill>
                <a:srgbClr val="333F48"/>
              </a:solidFill>
              <a:latin typeface="Arial" charset="0"/>
              <a:ea typeface="Arial" charset="0"/>
              <a:cs typeface="Arial" charset="0"/>
            </a:endParaRPr>
          </a:p>
          <a:p>
            <a:pPr lvl="0">
              <a:lnSpc>
                <a:spcPts val="1200"/>
              </a:lnSpc>
            </a:pPr>
            <a:r>
              <a:rPr lang="en-US" sz="900" dirty="0">
                <a:solidFill>
                  <a:srgbClr val="333F48"/>
                </a:solidFill>
                <a:latin typeface="Arial" charset="0"/>
                <a:ea typeface="Arial" charset="0"/>
                <a:cs typeface="Arial" charset="0"/>
              </a:rPr>
              <a:t>Delta Hotels by Marriott Huntington Mall</a:t>
            </a:r>
          </a:p>
          <a:p>
            <a:pPr lvl="0">
              <a:lnSpc>
                <a:spcPts val="1200"/>
              </a:lnSpc>
            </a:pPr>
            <a:r>
              <a:rPr lang="en-US" sz="900" dirty="0">
                <a:solidFill>
                  <a:srgbClr val="333F48"/>
                </a:solidFill>
                <a:latin typeface="Arial" charset="0"/>
                <a:ea typeface="Arial" charset="0"/>
                <a:cs typeface="Arial" charset="0"/>
              </a:rPr>
              <a:t>3351 Rt. 60 East, Barboursville, WV 25504</a:t>
            </a:r>
          </a:p>
          <a:p>
            <a:pPr lvl="0">
              <a:lnSpc>
                <a:spcPts val="1200"/>
              </a:lnSpc>
              <a:spcAft>
                <a:spcPts val="400"/>
              </a:spcAft>
            </a:pPr>
            <a:r>
              <a:rPr lang="en-US" sz="900" dirty="0">
                <a:solidFill>
                  <a:srgbClr val="333F48"/>
                </a:solidFill>
                <a:latin typeface="Arial" charset="0"/>
                <a:ea typeface="Arial" charset="0"/>
                <a:cs typeface="Arial" charset="0"/>
              </a:rPr>
              <a:t>(304) 733-3338</a:t>
            </a:r>
          </a:p>
          <a:p>
            <a:pPr lvl="0">
              <a:lnSpc>
                <a:spcPts val="1200"/>
              </a:lnSpc>
            </a:pPr>
            <a:r>
              <a:rPr lang="en-US" sz="900" dirty="0">
                <a:solidFill>
                  <a:srgbClr val="333F48"/>
                </a:solidFill>
                <a:latin typeface="Arial" charset="0"/>
                <a:ea typeface="Arial" charset="0"/>
                <a:cs typeface="Arial" charset="0"/>
              </a:rPr>
              <a:t>Directions: I-64E/W to Exit 20B for E Mall Rd and the hotel will be on top of the hill by Sheetz.</a:t>
            </a:r>
            <a:endParaRPr lang="en-US" sz="1200" dirty="0">
              <a:solidFill>
                <a:srgbClr val="002855"/>
              </a:solidFill>
              <a:latin typeface="Arial Black" charset="0"/>
              <a:ea typeface="Arial Black" charset="0"/>
              <a:cs typeface="Arial Black" charset="0"/>
            </a:endParaRPr>
          </a:p>
        </p:txBody>
      </p:sp>
      <p:pic>
        <p:nvPicPr>
          <p:cNvPr id="20" name="Picture 19">
            <a:extLst>
              <a:ext uri="{FF2B5EF4-FFF2-40B4-BE49-F238E27FC236}">
                <a16:creationId xmlns:a16="http://schemas.microsoft.com/office/drawing/2014/main" id="{F66EFAE5-910D-4995-8D9D-6C010BA1C7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41" y="5436806"/>
            <a:ext cx="208308" cy="177385"/>
          </a:xfrm>
          <a:prstGeom prst="rect">
            <a:avLst/>
          </a:prstGeom>
        </p:spPr>
      </p:pic>
    </p:spTree>
    <p:extLst>
      <p:ext uri="{BB962C8B-B14F-4D97-AF65-F5344CB8AC3E}">
        <p14:creationId xmlns:p14="http://schemas.microsoft.com/office/powerpoint/2010/main" val="11643948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3292</TotalTime>
  <Words>1080</Words>
  <Application>Microsoft Office PowerPoint</Application>
  <PresentationFormat>Custom</PresentationFormat>
  <Paragraphs>142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Arial Narrow</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Hindman, Lori</cp:lastModifiedBy>
  <cp:revision>127</cp:revision>
  <cp:lastPrinted>2023-04-19T17:51:52Z</cp:lastPrinted>
  <dcterms:created xsi:type="dcterms:W3CDTF">2017-07-10T14:24:11Z</dcterms:created>
  <dcterms:modified xsi:type="dcterms:W3CDTF">2024-04-22T20:16:46Z</dcterms:modified>
</cp:coreProperties>
</file>